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20"/>
  </p:notesMasterIdLst>
  <p:sldIdLst>
    <p:sldId id="256" r:id="rId2"/>
    <p:sldId id="311" r:id="rId3"/>
    <p:sldId id="358" r:id="rId4"/>
    <p:sldId id="371" r:id="rId5"/>
    <p:sldId id="370" r:id="rId6"/>
    <p:sldId id="359" r:id="rId7"/>
    <p:sldId id="360" r:id="rId8"/>
    <p:sldId id="314" r:id="rId9"/>
    <p:sldId id="361" r:id="rId10"/>
    <p:sldId id="362" r:id="rId11"/>
    <p:sldId id="363" r:id="rId12"/>
    <p:sldId id="365" r:id="rId13"/>
    <p:sldId id="372" r:id="rId14"/>
    <p:sldId id="366" r:id="rId15"/>
    <p:sldId id="367" r:id="rId16"/>
    <p:sldId id="368" r:id="rId17"/>
    <p:sldId id="373" r:id="rId18"/>
    <p:sldId id="364" r:id="rId19"/>
  </p:sldIdLst>
  <p:sldSz cx="9601200" cy="7315200"/>
  <p:notesSz cx="7023100" cy="9309100"/>
  <p:defaultTextStyle>
    <a:defPPr>
      <a:defRPr lang="en-US"/>
    </a:defPPr>
    <a:lvl1pPr algn="l" rtl="0" eaLnBrk="0" fontAlgn="base" hangingPunct="0">
      <a:spcBef>
        <a:spcPct val="0"/>
      </a:spcBef>
      <a:spcAft>
        <a:spcPct val="0"/>
      </a:spcAft>
      <a:defRPr sz="19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9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9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3024">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3333FF"/>
    <a:srgbClr val="009900"/>
    <a:srgbClr val="FF00FF"/>
    <a:srgbClr val="808080"/>
    <a:srgbClr val="5F5F5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0698" autoAdjust="0"/>
  </p:normalViewPr>
  <p:slideViewPr>
    <p:cSldViewPr>
      <p:cViewPr varScale="1">
        <p:scale>
          <a:sx n="70" d="100"/>
          <a:sy n="70" d="100"/>
        </p:scale>
        <p:origin x="1762" y="48"/>
      </p:cViewPr>
      <p:guideLst>
        <p:guide orient="horz" pos="2304"/>
        <p:guide pos="3024"/>
      </p:guideLst>
    </p:cSldViewPr>
  </p:slideViewPr>
  <p:notesTextViewPr>
    <p:cViewPr>
      <p:scale>
        <a:sx n="100" d="100"/>
        <a:sy n="100" d="100"/>
      </p:scale>
      <p:origin x="0" y="0"/>
    </p:cViewPr>
  </p:notesTextViewPr>
  <p:sorterViewPr>
    <p:cViewPr>
      <p:scale>
        <a:sx n="66" d="100"/>
        <a:sy n="66" d="100"/>
      </p:scale>
      <p:origin x="0" y="1668"/>
    </p:cViewPr>
  </p:sorterViewPr>
  <p:notesViewPr>
    <p:cSldViewPr>
      <p:cViewPr varScale="1">
        <p:scale>
          <a:sx n="65" d="100"/>
          <a:sy n="65" d="100"/>
        </p:scale>
        <p:origin x="-2563" y="-8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 y="1"/>
            <a:ext cx="304291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5" tIns="46682" rIns="93365" bIns="46682" numCol="1" anchor="t" anchorCtr="0" compatLnSpc="1">
            <a:prstTxWarp prst="textNoShape">
              <a:avLst/>
            </a:prstTxWarp>
          </a:bodyPr>
          <a:lstStyle>
            <a:lvl1pPr defTabSz="933956" eaLnBrk="1" hangingPunct="1">
              <a:defRPr sz="1200">
                <a:latin typeface="Arial" charset="0"/>
              </a:defRPr>
            </a:lvl1pPr>
          </a:lstStyle>
          <a:p>
            <a:pPr>
              <a:defRPr/>
            </a:pPr>
            <a:endParaRPr lang="en-US" dirty="0"/>
          </a:p>
        </p:txBody>
      </p:sp>
      <p:sp>
        <p:nvSpPr>
          <p:cNvPr id="12291" name="Rectangle 3"/>
          <p:cNvSpPr>
            <a:spLocks noGrp="1" noChangeArrowheads="1"/>
          </p:cNvSpPr>
          <p:nvPr>
            <p:ph type="dt" idx="1"/>
          </p:nvPr>
        </p:nvSpPr>
        <p:spPr bwMode="auto">
          <a:xfrm>
            <a:off x="3978583" y="1"/>
            <a:ext cx="304291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5" tIns="46682" rIns="93365" bIns="46682" numCol="1" anchor="t" anchorCtr="0" compatLnSpc="1">
            <a:prstTxWarp prst="textNoShape">
              <a:avLst/>
            </a:prstTxWarp>
          </a:bodyPr>
          <a:lstStyle>
            <a:lvl1pPr algn="r" defTabSz="933956" eaLnBrk="1" hangingPunct="1">
              <a:defRPr sz="1200">
                <a:latin typeface="Arial" charset="0"/>
              </a:defRPr>
            </a:lvl1pPr>
          </a:lstStyle>
          <a:p>
            <a:pPr>
              <a:defRPr/>
            </a:pPr>
            <a:endParaRPr lang="en-US" dirty="0"/>
          </a:p>
        </p:txBody>
      </p:sp>
      <p:sp>
        <p:nvSpPr>
          <p:cNvPr id="44036" name="Rectangle 4"/>
          <p:cNvSpPr>
            <a:spLocks noGrp="1" noRot="1" noChangeAspect="1" noChangeArrowheads="1" noTextEdit="1"/>
          </p:cNvSpPr>
          <p:nvPr>
            <p:ph type="sldImg" idx="2"/>
          </p:nvPr>
        </p:nvSpPr>
        <p:spPr bwMode="auto">
          <a:xfrm>
            <a:off x="1219200" y="698500"/>
            <a:ext cx="4583113" cy="34909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348" y="4420544"/>
            <a:ext cx="5620406" cy="418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5" tIns="46682" rIns="93365" bIns="466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3" y="8842686"/>
            <a:ext cx="304291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5" tIns="46682" rIns="93365" bIns="46682" numCol="1" anchor="b" anchorCtr="0" compatLnSpc="1">
            <a:prstTxWarp prst="textNoShape">
              <a:avLst/>
            </a:prstTxWarp>
          </a:bodyPr>
          <a:lstStyle>
            <a:lvl1pPr defTabSz="933956" eaLnBrk="1" hangingPunct="1">
              <a:defRPr sz="1200">
                <a:latin typeface="Arial" charset="0"/>
              </a:defRPr>
            </a:lvl1pPr>
          </a:lstStyle>
          <a:p>
            <a:pPr>
              <a:defRPr/>
            </a:pPr>
            <a:endParaRPr lang="en-US" dirty="0"/>
          </a:p>
        </p:txBody>
      </p:sp>
      <p:sp>
        <p:nvSpPr>
          <p:cNvPr id="12295" name="Rectangle 7"/>
          <p:cNvSpPr>
            <a:spLocks noGrp="1" noChangeArrowheads="1"/>
          </p:cNvSpPr>
          <p:nvPr>
            <p:ph type="sldNum" sz="quarter" idx="5"/>
          </p:nvPr>
        </p:nvSpPr>
        <p:spPr bwMode="auto">
          <a:xfrm>
            <a:off x="3978583" y="8842686"/>
            <a:ext cx="3042915" cy="46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365" tIns="46682" rIns="93365" bIns="46682" numCol="1" anchor="b" anchorCtr="0" compatLnSpc="1">
            <a:prstTxWarp prst="textNoShape">
              <a:avLst/>
            </a:prstTxWarp>
          </a:bodyPr>
          <a:lstStyle>
            <a:lvl1pPr algn="r" defTabSz="933956" eaLnBrk="1" hangingPunct="1">
              <a:defRPr sz="1200">
                <a:latin typeface="Arial" charset="0"/>
              </a:defRPr>
            </a:lvl1pPr>
          </a:lstStyle>
          <a:p>
            <a:pPr>
              <a:defRPr/>
            </a:pPr>
            <a:fld id="{22BDAC70-602A-4667-9B59-A11144E96976}" type="slidenum">
              <a:rPr lang="en-US"/>
              <a:pPr>
                <a:defRPr/>
              </a:pPr>
              <a:t>‹#›</a:t>
            </a:fld>
            <a:endParaRPr lang="en-US" dirty="0"/>
          </a:p>
        </p:txBody>
      </p:sp>
    </p:spTree>
    <p:extLst>
      <p:ext uri="{BB962C8B-B14F-4D97-AF65-F5344CB8AC3E}">
        <p14:creationId xmlns:p14="http://schemas.microsoft.com/office/powerpoint/2010/main" val="20351483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33956">
              <a:defRPr sz="1900">
                <a:solidFill>
                  <a:schemeClr val="tx1"/>
                </a:solidFill>
                <a:latin typeface="Verdana" pitchFamily="34" charset="0"/>
              </a:defRPr>
            </a:lvl1pPr>
            <a:lvl2pPr marL="751015" indent="-288852" defTabSz="933956">
              <a:defRPr sz="1900">
                <a:solidFill>
                  <a:schemeClr val="tx1"/>
                </a:solidFill>
                <a:latin typeface="Verdana" pitchFamily="34" charset="0"/>
              </a:defRPr>
            </a:lvl2pPr>
            <a:lvl3pPr marL="1155410" indent="-231083" defTabSz="933956">
              <a:defRPr sz="1900">
                <a:solidFill>
                  <a:schemeClr val="tx1"/>
                </a:solidFill>
                <a:latin typeface="Verdana" pitchFamily="34" charset="0"/>
              </a:defRPr>
            </a:lvl3pPr>
            <a:lvl4pPr marL="1617572" indent="-231083" defTabSz="933956">
              <a:defRPr sz="1900">
                <a:solidFill>
                  <a:schemeClr val="tx1"/>
                </a:solidFill>
                <a:latin typeface="Verdana" pitchFamily="34" charset="0"/>
              </a:defRPr>
            </a:lvl4pPr>
            <a:lvl5pPr marL="2079735" indent="-231083" defTabSz="933956">
              <a:defRPr sz="1900">
                <a:solidFill>
                  <a:schemeClr val="tx1"/>
                </a:solidFill>
                <a:latin typeface="Verdana" pitchFamily="34" charset="0"/>
              </a:defRPr>
            </a:lvl5pPr>
            <a:lvl6pPr marL="2541900" indent="-231083" defTabSz="933956" eaLnBrk="0" fontAlgn="base" hangingPunct="0">
              <a:spcBef>
                <a:spcPct val="0"/>
              </a:spcBef>
              <a:spcAft>
                <a:spcPct val="0"/>
              </a:spcAft>
              <a:defRPr sz="1900">
                <a:solidFill>
                  <a:schemeClr val="tx1"/>
                </a:solidFill>
                <a:latin typeface="Verdana" pitchFamily="34" charset="0"/>
              </a:defRPr>
            </a:lvl6pPr>
            <a:lvl7pPr marL="3004063" indent="-231083" defTabSz="933956" eaLnBrk="0" fontAlgn="base" hangingPunct="0">
              <a:spcBef>
                <a:spcPct val="0"/>
              </a:spcBef>
              <a:spcAft>
                <a:spcPct val="0"/>
              </a:spcAft>
              <a:defRPr sz="1900">
                <a:solidFill>
                  <a:schemeClr val="tx1"/>
                </a:solidFill>
                <a:latin typeface="Verdana" pitchFamily="34" charset="0"/>
              </a:defRPr>
            </a:lvl7pPr>
            <a:lvl8pPr marL="3466227" indent="-231083" defTabSz="933956" eaLnBrk="0" fontAlgn="base" hangingPunct="0">
              <a:spcBef>
                <a:spcPct val="0"/>
              </a:spcBef>
              <a:spcAft>
                <a:spcPct val="0"/>
              </a:spcAft>
              <a:defRPr sz="1900">
                <a:solidFill>
                  <a:schemeClr val="tx1"/>
                </a:solidFill>
                <a:latin typeface="Verdana" pitchFamily="34" charset="0"/>
              </a:defRPr>
            </a:lvl8pPr>
            <a:lvl9pPr marL="3928388" indent="-231083" defTabSz="933956" eaLnBrk="0" fontAlgn="base" hangingPunct="0">
              <a:spcBef>
                <a:spcPct val="0"/>
              </a:spcBef>
              <a:spcAft>
                <a:spcPct val="0"/>
              </a:spcAft>
              <a:defRPr sz="1900">
                <a:solidFill>
                  <a:schemeClr val="tx1"/>
                </a:solidFill>
                <a:latin typeface="Verdana" pitchFamily="34" charset="0"/>
              </a:defRPr>
            </a:lvl9pPr>
          </a:lstStyle>
          <a:p>
            <a:fld id="{B35C030F-3626-4B1E-9E87-3A8E114A083F}" type="slidenum">
              <a:rPr lang="en-US" sz="1200">
                <a:latin typeface="Arial" charset="0"/>
              </a:rPr>
              <a:pPr/>
              <a:t>1</a:t>
            </a:fld>
            <a:endParaRPr lang="en-US" sz="1200" dirty="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11</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2551359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12</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7052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13</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314162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14</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221355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15</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403019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16</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165124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17</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297618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2</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798572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3</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178320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4</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357845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5</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267941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6</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2633091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7</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3873264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8</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187292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23793">
              <a:defRPr sz="1900">
                <a:solidFill>
                  <a:schemeClr val="tx1"/>
                </a:solidFill>
                <a:latin typeface="Verdana" pitchFamily="34" charset="0"/>
              </a:defRPr>
            </a:lvl1pPr>
            <a:lvl2pPr marL="742844" indent="-285709" defTabSz="923793">
              <a:defRPr sz="1900">
                <a:solidFill>
                  <a:schemeClr val="tx1"/>
                </a:solidFill>
                <a:latin typeface="Verdana" pitchFamily="34" charset="0"/>
              </a:defRPr>
            </a:lvl2pPr>
            <a:lvl3pPr marL="1142838" indent="-228567" defTabSz="923793">
              <a:defRPr sz="1900">
                <a:solidFill>
                  <a:schemeClr val="tx1"/>
                </a:solidFill>
                <a:latin typeface="Verdana" pitchFamily="34" charset="0"/>
              </a:defRPr>
            </a:lvl3pPr>
            <a:lvl4pPr marL="1599972" indent="-228567" defTabSz="923793">
              <a:defRPr sz="1900">
                <a:solidFill>
                  <a:schemeClr val="tx1"/>
                </a:solidFill>
                <a:latin typeface="Verdana" pitchFamily="34" charset="0"/>
              </a:defRPr>
            </a:lvl4pPr>
            <a:lvl5pPr marL="2057107" indent="-228567" defTabSz="923793">
              <a:defRPr sz="1900">
                <a:solidFill>
                  <a:schemeClr val="tx1"/>
                </a:solidFill>
                <a:latin typeface="Verdana" pitchFamily="34" charset="0"/>
              </a:defRPr>
            </a:lvl5pPr>
            <a:lvl6pPr marL="2514243" indent="-228567" defTabSz="923793" eaLnBrk="0" fontAlgn="base" hangingPunct="0">
              <a:spcBef>
                <a:spcPct val="0"/>
              </a:spcBef>
              <a:spcAft>
                <a:spcPct val="0"/>
              </a:spcAft>
              <a:defRPr sz="1900">
                <a:solidFill>
                  <a:schemeClr val="tx1"/>
                </a:solidFill>
                <a:latin typeface="Verdana" pitchFamily="34" charset="0"/>
              </a:defRPr>
            </a:lvl6pPr>
            <a:lvl7pPr marL="2971377" indent="-228567" defTabSz="923793" eaLnBrk="0" fontAlgn="base" hangingPunct="0">
              <a:spcBef>
                <a:spcPct val="0"/>
              </a:spcBef>
              <a:spcAft>
                <a:spcPct val="0"/>
              </a:spcAft>
              <a:defRPr sz="1900">
                <a:solidFill>
                  <a:schemeClr val="tx1"/>
                </a:solidFill>
                <a:latin typeface="Verdana" pitchFamily="34" charset="0"/>
              </a:defRPr>
            </a:lvl7pPr>
            <a:lvl8pPr marL="3428513" indent="-228567" defTabSz="923793" eaLnBrk="0" fontAlgn="base" hangingPunct="0">
              <a:spcBef>
                <a:spcPct val="0"/>
              </a:spcBef>
              <a:spcAft>
                <a:spcPct val="0"/>
              </a:spcAft>
              <a:defRPr sz="1900">
                <a:solidFill>
                  <a:schemeClr val="tx1"/>
                </a:solidFill>
                <a:latin typeface="Verdana" pitchFamily="34" charset="0"/>
              </a:defRPr>
            </a:lvl8pPr>
            <a:lvl9pPr marL="3885646" indent="-228567" defTabSz="923793" eaLnBrk="0" fontAlgn="base" hangingPunct="0">
              <a:spcBef>
                <a:spcPct val="0"/>
              </a:spcBef>
              <a:spcAft>
                <a:spcPct val="0"/>
              </a:spcAft>
              <a:defRPr sz="1900">
                <a:solidFill>
                  <a:schemeClr val="tx1"/>
                </a:solidFill>
                <a:latin typeface="Verdana" pitchFamily="34" charset="0"/>
              </a:defRPr>
            </a:lvl9pPr>
          </a:lstStyle>
          <a:p>
            <a:fld id="{EC794DAC-EAEA-4325-907A-B54F05F0A86B}" type="slidenum">
              <a:rPr lang="en-US" sz="1200">
                <a:latin typeface="Arial" charset="0"/>
              </a:rPr>
              <a:pPr/>
              <a:t>10</a:t>
            </a:fld>
            <a:endParaRPr lang="en-US" sz="1200" dirty="0">
              <a:latin typeface="Arial" charset="0"/>
            </a:endParaRPr>
          </a:p>
        </p:txBody>
      </p:sp>
      <p:sp>
        <p:nvSpPr>
          <p:cNvPr id="55299" name="Rectangle 2"/>
          <p:cNvSpPr>
            <a:spLocks noGrp="1" noRot="1" noChangeAspect="1" noChangeArrowheads="1" noTextEdit="1"/>
          </p:cNvSpPr>
          <p:nvPr>
            <p:ph type="sldImg"/>
          </p:nvPr>
        </p:nvSpPr>
        <p:spPr>
          <a:xfrm>
            <a:off x="1198563" y="692150"/>
            <a:ext cx="4537075" cy="3457575"/>
          </a:xfrm>
          <a:ln/>
        </p:spPr>
      </p:sp>
      <p:sp>
        <p:nvSpPr>
          <p:cNvPr id="55300" name="Rectangle 3"/>
          <p:cNvSpPr>
            <a:spLocks noGrp="1" noChangeArrowheads="1"/>
          </p:cNvSpPr>
          <p:nvPr>
            <p:ph type="body" idx="1"/>
          </p:nvPr>
        </p:nvSpPr>
        <p:spPr>
          <a:xfrm>
            <a:off x="694056" y="4379917"/>
            <a:ext cx="5546092" cy="4148137"/>
          </a:xfrm>
          <a:noFill/>
        </p:spPr>
        <p:txBody>
          <a:bodyPr/>
          <a:lstStyle/>
          <a:p>
            <a:pPr eaLnBrk="1" hangingPunct="1"/>
            <a:endParaRPr lang="en-US" dirty="0"/>
          </a:p>
        </p:txBody>
      </p:sp>
    </p:spTree>
    <p:extLst>
      <p:ext uri="{BB962C8B-B14F-4D97-AF65-F5344CB8AC3E}">
        <p14:creationId xmlns:p14="http://schemas.microsoft.com/office/powerpoint/2010/main" val="4167167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7759" t="9160" r="20078" b="22137"/>
          <a:stretch>
            <a:fillRect/>
          </a:stretch>
        </p:blipFill>
        <p:spPr bwMode="auto">
          <a:xfrm>
            <a:off x="4648200" y="2520950"/>
            <a:ext cx="4953000"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p:cNvSpPr>
            <a:spLocks noGrp="1" noChangeArrowheads="1"/>
          </p:cNvSpPr>
          <p:nvPr>
            <p:ph type="ctrTitle"/>
          </p:nvPr>
        </p:nvSpPr>
        <p:spPr>
          <a:xfrm>
            <a:off x="720725" y="609600"/>
            <a:ext cx="8159750" cy="1462088"/>
          </a:xfrm>
        </p:spPr>
        <p:txBody>
          <a:bodyPr/>
          <a:lstStyle>
            <a:lvl1pPr>
              <a:defRPr sz="3400"/>
            </a:lvl1pPr>
          </a:lstStyle>
          <a:p>
            <a:pPr lvl="0"/>
            <a:r>
              <a:rPr lang="en-US" noProof="0"/>
              <a:t>Click to edit Master title style</a:t>
            </a:r>
          </a:p>
        </p:txBody>
      </p:sp>
      <p:sp>
        <p:nvSpPr>
          <p:cNvPr id="5123" name="Rectangle 3"/>
          <p:cNvSpPr>
            <a:spLocks noGrp="1" noChangeArrowheads="1"/>
          </p:cNvSpPr>
          <p:nvPr>
            <p:ph type="subTitle" idx="1"/>
          </p:nvPr>
        </p:nvSpPr>
        <p:spPr>
          <a:xfrm>
            <a:off x="1520825" y="3657600"/>
            <a:ext cx="7359650" cy="1706563"/>
          </a:xfrm>
        </p:spPr>
        <p:txBody>
          <a:bodyPr/>
          <a:lstStyle>
            <a:lvl1pPr marL="0" indent="0">
              <a:buFont typeface="Wingdings" pitchFamily="2" charset="2"/>
              <a:buNone/>
              <a:defRPr sz="3000" b="1">
                <a:effectLst>
                  <a:outerShdw blurRad="38100" dist="38100" dir="2700000" algn="tl">
                    <a:srgbClr val="C0C0C0"/>
                  </a:outerShdw>
                </a:effectLst>
              </a:defRPr>
            </a:lvl1pPr>
          </a:lstStyle>
          <a:p>
            <a:pPr lvl="0"/>
            <a:r>
              <a:rPr lang="en-US" noProof="0"/>
              <a:t>Click to edit Master subtitle style</a:t>
            </a:r>
          </a:p>
        </p:txBody>
      </p:sp>
      <p:sp>
        <p:nvSpPr>
          <p:cNvPr id="2" name="Rectangle 1"/>
          <p:cNvSpPr/>
          <p:nvPr userDrawn="1"/>
        </p:nvSpPr>
        <p:spPr bwMode="auto">
          <a:xfrm>
            <a:off x="729343" y="1524000"/>
            <a:ext cx="8153400" cy="7620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Tree>
    <p:extLst>
      <p:ext uri="{BB962C8B-B14F-4D97-AF65-F5344CB8AC3E}">
        <p14:creationId xmlns:p14="http://schemas.microsoft.com/office/powerpoint/2010/main" val="158369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5654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2450" y="325438"/>
            <a:ext cx="21018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5313" y="325438"/>
            <a:ext cx="6154737"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197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3250" y="325438"/>
            <a:ext cx="8401050" cy="969962"/>
          </a:xfrm>
        </p:spPr>
        <p:txBody>
          <a:bodyPr/>
          <a:lstStyle/>
          <a:p>
            <a:r>
              <a:rPr lang="en-US"/>
              <a:t>Click to edit Master title style</a:t>
            </a:r>
          </a:p>
        </p:txBody>
      </p:sp>
      <p:sp>
        <p:nvSpPr>
          <p:cNvPr id="3" name="Text Placeholder 2"/>
          <p:cNvSpPr>
            <a:spLocks noGrp="1"/>
          </p:cNvSpPr>
          <p:nvPr>
            <p:ph type="body" sz="half" idx="1"/>
          </p:nvPr>
        </p:nvSpPr>
        <p:spPr>
          <a:xfrm>
            <a:off x="595313" y="1524000"/>
            <a:ext cx="4124325" cy="4897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72038" y="1524000"/>
            <a:ext cx="4124325" cy="4897438"/>
          </a:xfrm>
        </p:spPr>
        <p:txBody>
          <a:bodyPr/>
          <a:lstStyle/>
          <a:p>
            <a:pPr lvl="0"/>
            <a:endParaRPr lang="en-US" noProof="0" dirty="0"/>
          </a:p>
        </p:txBody>
      </p:sp>
      <p:sp>
        <p:nvSpPr>
          <p:cNvPr id="5" name="Rectangle 4"/>
          <p:cNvSpPr/>
          <p:nvPr userDrawn="1"/>
        </p:nvSpPr>
        <p:spPr bwMode="auto">
          <a:xfrm>
            <a:off x="729343" y="1371600"/>
            <a:ext cx="8153400" cy="7620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Tree>
    <p:extLst>
      <p:ext uri="{BB962C8B-B14F-4D97-AF65-F5344CB8AC3E}">
        <p14:creationId xmlns:p14="http://schemas.microsoft.com/office/powerpoint/2010/main" val="1280244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3250" y="685800"/>
            <a:ext cx="8401050" cy="6096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a:extLst>
              <a:ext uri="{FF2B5EF4-FFF2-40B4-BE49-F238E27FC236}">
                <a16:creationId xmlns:a16="http://schemas.microsoft.com/office/drawing/2014/main" id="{ECBC53AA-E46C-4BFA-A4F7-84EF6BB404F9}"/>
              </a:ext>
            </a:extLst>
          </p:cNvPr>
          <p:cNvSpPr txBox="1"/>
          <p:nvPr userDrawn="1"/>
        </p:nvSpPr>
        <p:spPr>
          <a:xfrm>
            <a:off x="7133347" y="234980"/>
            <a:ext cx="187095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900" i="1" kern="1200">
                <a:solidFill>
                  <a:schemeClr val="tx1"/>
                </a:solidFill>
                <a:latin typeface="+mj-lt"/>
                <a:ea typeface="+mn-ea"/>
                <a:cs typeface="+mn-cs"/>
              </a:rPr>
              <a:t>Council of Petroleum Accountant Societies</a:t>
            </a:r>
            <a:endParaRPr lang="en-US" sz="900" i="1" kern="1200" dirty="0">
              <a:solidFill>
                <a:schemeClr val="tx1"/>
              </a:solidFill>
              <a:latin typeface="+mj-lt"/>
              <a:ea typeface="+mn-ea"/>
              <a:cs typeface="+mn-cs"/>
            </a:endParaRPr>
          </a:p>
        </p:txBody>
      </p:sp>
    </p:spTree>
    <p:extLst>
      <p:ext uri="{BB962C8B-B14F-4D97-AF65-F5344CB8AC3E}">
        <p14:creationId xmlns:p14="http://schemas.microsoft.com/office/powerpoint/2010/main" val="371301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8825" y="4700588"/>
            <a:ext cx="8161338" cy="14525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58825" y="3100388"/>
            <a:ext cx="8161338"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8127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95313" y="1524000"/>
            <a:ext cx="4124325"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2038" y="1524000"/>
            <a:ext cx="4124325"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userDrawn="1"/>
        </p:nvSpPr>
        <p:spPr bwMode="auto">
          <a:xfrm flipV="1">
            <a:off x="691243" y="137160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9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9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9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Tree>
    <p:extLst>
      <p:ext uri="{BB962C8B-B14F-4D97-AF65-F5344CB8AC3E}">
        <p14:creationId xmlns:p14="http://schemas.microsoft.com/office/powerpoint/2010/main" val="2040068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3688"/>
            <a:ext cx="864235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79425" y="1636713"/>
            <a:ext cx="42433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9425" y="2319338"/>
            <a:ext cx="42433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636713"/>
            <a:ext cx="42449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319338"/>
            <a:ext cx="42449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3341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p:nvPr userDrawn="1"/>
        </p:nvSpPr>
        <p:spPr bwMode="auto">
          <a:xfrm flipV="1">
            <a:off x="691243" y="129540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eaLnBrk="0" fontAlgn="base" hangingPunct="0">
              <a:spcBef>
                <a:spcPct val="0"/>
              </a:spcBef>
              <a:spcAft>
                <a:spcPct val="0"/>
              </a:spcAft>
              <a:defRPr sz="19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9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9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9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900" kern="1200">
                <a:solidFill>
                  <a:schemeClr val="tx1"/>
                </a:solidFill>
                <a:latin typeface="Verdana" pitchFamily="34" charset="0"/>
                <a:ea typeface="+mn-ea"/>
                <a:cs typeface="+mn-cs"/>
              </a:defRPr>
            </a:lvl5pPr>
            <a:lvl6pPr marL="2286000" algn="l" defTabSz="914400" rtl="0" eaLnBrk="1" latinLnBrk="0" hangingPunct="1">
              <a:defRPr sz="1900" kern="1200">
                <a:solidFill>
                  <a:schemeClr val="tx1"/>
                </a:solidFill>
                <a:latin typeface="Verdana" pitchFamily="34" charset="0"/>
                <a:ea typeface="+mn-ea"/>
                <a:cs typeface="+mn-cs"/>
              </a:defRPr>
            </a:lvl6pPr>
            <a:lvl7pPr marL="2743200" algn="l" defTabSz="914400" rtl="0" eaLnBrk="1" latinLnBrk="0" hangingPunct="1">
              <a:defRPr sz="1900" kern="1200">
                <a:solidFill>
                  <a:schemeClr val="tx1"/>
                </a:solidFill>
                <a:latin typeface="Verdana" pitchFamily="34" charset="0"/>
                <a:ea typeface="+mn-ea"/>
                <a:cs typeface="+mn-cs"/>
              </a:defRPr>
            </a:lvl7pPr>
            <a:lvl8pPr marL="3200400" algn="l" defTabSz="914400" rtl="0" eaLnBrk="1" latinLnBrk="0" hangingPunct="1">
              <a:defRPr sz="1900" kern="1200">
                <a:solidFill>
                  <a:schemeClr val="tx1"/>
                </a:solidFill>
                <a:latin typeface="Verdana" pitchFamily="34" charset="0"/>
                <a:ea typeface="+mn-ea"/>
                <a:cs typeface="+mn-cs"/>
              </a:defRPr>
            </a:lvl8pPr>
            <a:lvl9pPr marL="3657600" algn="l" defTabSz="914400" rtl="0" eaLnBrk="1" latinLnBrk="0" hangingPunct="1">
              <a:defRPr sz="1900" kern="1200">
                <a:solidFill>
                  <a:schemeClr val="tx1"/>
                </a:solidFill>
                <a:latin typeface="Verdana" pitchFamily="34" charset="0"/>
                <a:ea typeface="+mn-ea"/>
                <a:cs typeface="+mn-cs"/>
              </a:defRPr>
            </a:lvl9p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Tree>
    <p:extLst>
      <p:ext uri="{BB962C8B-B14F-4D97-AF65-F5344CB8AC3E}">
        <p14:creationId xmlns:p14="http://schemas.microsoft.com/office/powerpoint/2010/main" val="211969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17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425" y="290513"/>
            <a:ext cx="3159125" cy="123983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754438" y="290513"/>
            <a:ext cx="5367337"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9425" y="1530350"/>
            <a:ext cx="3159125"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368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1188" y="5121275"/>
            <a:ext cx="5761037" cy="603250"/>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881188" y="654050"/>
            <a:ext cx="5761037"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881188" y="5724525"/>
            <a:ext cx="5761037"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5184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3250" y="325438"/>
            <a:ext cx="8401050" cy="96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95313" y="1524000"/>
            <a:ext cx="8401050" cy="489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6" name="Text Box 10"/>
          <p:cNvSpPr txBox="1">
            <a:spLocks noChangeArrowheads="1"/>
          </p:cNvSpPr>
          <p:nvPr userDrawn="1"/>
        </p:nvSpPr>
        <p:spPr bwMode="auto">
          <a:xfrm>
            <a:off x="609600" y="6864395"/>
            <a:ext cx="8534400" cy="374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661" tIns="48331" rIns="96661" bIns="48331">
            <a:spAutoFit/>
          </a:bodyPr>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defRPr/>
            </a:pPr>
            <a:r>
              <a:rPr lang="en-US" sz="900" i="1" dirty="0"/>
              <a:t>Stancil &amp; Co. </a:t>
            </a:r>
            <a:r>
              <a:rPr lang="en-US" sz="900" i="1" dirty="0">
                <a:solidFill>
                  <a:schemeClr val="accent2"/>
                </a:solidFill>
              </a:rPr>
              <a:t>_</a:t>
            </a:r>
            <a:r>
              <a:rPr lang="en-US" sz="900" b="1" i="1" dirty="0">
                <a:solidFill>
                  <a:schemeClr val="accent2"/>
                </a:solidFill>
              </a:rPr>
              <a:t>_____________________________________________________________________________________________________________________</a:t>
            </a:r>
          </a:p>
          <a:p>
            <a:pPr>
              <a:defRPr/>
            </a:pPr>
            <a:r>
              <a:rPr lang="en-US" sz="900" i="1" dirty="0"/>
              <a:t>								         </a:t>
            </a:r>
            <a:fld id="{8806D7DD-41AD-4400-AB01-8D1987C93386}" type="slidenum">
              <a:rPr lang="en-US" sz="900" i="1" smtClean="0"/>
              <a:pPr>
                <a:defRPr/>
              </a:pPr>
              <a:t>‹#›</a:t>
            </a:fld>
            <a:endParaRPr lang="en-US" sz="900" i="1" dirty="0"/>
          </a:p>
        </p:txBody>
      </p:sp>
    </p:spTree>
  </p:cSld>
  <p:clrMap bg1="lt1" tx1="dk1" bg2="lt2" tx2="dk2" accent1="accent1" accent2="accent2" accent3="accent3" accent4="accent4" accent5="accent5" accent6="accent6" hlink="hlink" folHlink="folHlink"/>
  <p:sldLayoutIdLst>
    <p:sldLayoutId id="214748368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66788"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defTabSz="966788"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2pPr>
      <a:lvl3pPr algn="l" defTabSz="966788"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3pPr>
      <a:lvl4pPr algn="l" defTabSz="966788"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4pPr>
      <a:lvl5pPr algn="l" defTabSz="966788" rtl="0" eaLnBrk="0" fontAlgn="base" hangingPunct="0">
        <a:spcBef>
          <a:spcPct val="0"/>
        </a:spcBef>
        <a:spcAft>
          <a:spcPct val="0"/>
        </a:spcAft>
        <a:defRPr sz="3200" b="1">
          <a:solidFill>
            <a:schemeClr val="accent2"/>
          </a:solidFill>
          <a:effectLst>
            <a:outerShdw blurRad="38100" dist="38100" dir="2700000" algn="tl">
              <a:srgbClr val="C0C0C0"/>
            </a:outerShdw>
          </a:effectLst>
          <a:latin typeface="Arial" charset="0"/>
        </a:defRPr>
      </a:lvl5pPr>
      <a:lvl6pPr marL="457200" algn="l" defTabSz="966788"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6pPr>
      <a:lvl7pPr marL="914400" algn="l" defTabSz="966788"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7pPr>
      <a:lvl8pPr marL="1371600" algn="l" defTabSz="966788"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8pPr>
      <a:lvl9pPr marL="1828800" algn="l" defTabSz="966788" rtl="0" fontAlgn="base">
        <a:spcBef>
          <a:spcPct val="0"/>
        </a:spcBef>
        <a:spcAft>
          <a:spcPct val="0"/>
        </a:spcAft>
        <a:defRPr sz="3200" b="1">
          <a:solidFill>
            <a:schemeClr val="accent2"/>
          </a:solidFill>
          <a:effectLst>
            <a:outerShdw blurRad="38100" dist="38100" dir="2700000" algn="tl">
              <a:srgbClr val="C0C0C0"/>
            </a:outerShdw>
          </a:effectLst>
          <a:latin typeface="Arial" charset="0"/>
        </a:defRPr>
      </a:lvl9pPr>
    </p:titleStyle>
    <p:bodyStyle>
      <a:lvl1pPr marL="496888" indent="-496888" algn="l" defTabSz="966788" rtl="0" eaLnBrk="0" fontAlgn="base" hangingPunct="0">
        <a:spcBef>
          <a:spcPct val="60000"/>
        </a:spcBef>
        <a:spcAft>
          <a:spcPct val="0"/>
        </a:spcAft>
        <a:buClrTx/>
        <a:buFont typeface="Arial" pitchFamily="34" charset="0"/>
        <a:buChar char="•"/>
        <a:defRPr sz="3200">
          <a:solidFill>
            <a:schemeClr val="tx1"/>
          </a:solidFill>
          <a:latin typeface="+mn-lt"/>
          <a:ea typeface="+mn-ea"/>
          <a:cs typeface="+mn-cs"/>
        </a:defRPr>
      </a:lvl1pPr>
      <a:lvl2pPr marL="960438" indent="-461963" algn="l" defTabSz="966788" rtl="0" eaLnBrk="0" fontAlgn="base" hangingPunct="0">
        <a:spcBef>
          <a:spcPct val="60000"/>
        </a:spcBef>
        <a:spcAft>
          <a:spcPct val="0"/>
        </a:spcAft>
        <a:buClrTx/>
        <a:buFont typeface="Courier New" pitchFamily="49" charset="0"/>
        <a:buChar char="­"/>
        <a:defRPr sz="2700">
          <a:solidFill>
            <a:schemeClr val="tx1"/>
          </a:solidFill>
          <a:latin typeface="+mn-lt"/>
        </a:defRPr>
      </a:lvl2pPr>
      <a:lvl3pPr marL="1379538" indent="-417513" algn="l" defTabSz="966788" rtl="0" eaLnBrk="0" fontAlgn="base" hangingPunct="0">
        <a:spcBef>
          <a:spcPct val="60000"/>
        </a:spcBef>
        <a:spcAft>
          <a:spcPct val="0"/>
        </a:spcAft>
        <a:buClrTx/>
        <a:buFont typeface="Wingdings" pitchFamily="2" charset="2"/>
        <a:buChar char="§"/>
        <a:defRPr sz="2400">
          <a:solidFill>
            <a:schemeClr val="tx1"/>
          </a:solidFill>
          <a:latin typeface="+mn-lt"/>
        </a:defRPr>
      </a:lvl3pPr>
      <a:lvl4pPr marL="1790700" indent="-409575" algn="l" defTabSz="966788" rtl="0" eaLnBrk="0" fontAlgn="base" hangingPunct="0">
        <a:spcBef>
          <a:spcPct val="60000"/>
        </a:spcBef>
        <a:spcAft>
          <a:spcPct val="0"/>
        </a:spcAft>
        <a:buClrTx/>
        <a:buFont typeface="Wingdings" pitchFamily="2" charset="2"/>
        <a:buChar char="Ø"/>
        <a:defRPr sz="2100">
          <a:solidFill>
            <a:schemeClr val="tx1"/>
          </a:solidFill>
          <a:latin typeface="+mn-lt"/>
        </a:defRPr>
      </a:lvl4pPr>
      <a:lvl5pPr marL="2212975" indent="-420688" algn="l" defTabSz="966788" rtl="0" eaLnBrk="0" fontAlgn="base" hangingPunct="0">
        <a:spcBef>
          <a:spcPct val="60000"/>
        </a:spcBef>
        <a:spcAft>
          <a:spcPct val="0"/>
        </a:spcAft>
        <a:buClrTx/>
        <a:buFont typeface="Arial" pitchFamily="34" charset="0"/>
        <a:buChar char="+"/>
        <a:defRPr sz="2100">
          <a:solidFill>
            <a:schemeClr val="tx1"/>
          </a:solidFill>
          <a:latin typeface="+mn-lt"/>
        </a:defRPr>
      </a:lvl5pPr>
      <a:lvl6pPr marL="2670175" indent="-420688" algn="l" defTabSz="966788" rtl="0" fontAlgn="base">
        <a:spcBef>
          <a:spcPct val="60000"/>
        </a:spcBef>
        <a:spcAft>
          <a:spcPct val="0"/>
        </a:spcAft>
        <a:buClr>
          <a:schemeClr val="accent2"/>
        </a:buClr>
        <a:buFont typeface="Wingdings" pitchFamily="2" charset="2"/>
        <a:buChar char="s"/>
        <a:defRPr sz="2100">
          <a:solidFill>
            <a:schemeClr val="tx1"/>
          </a:solidFill>
          <a:latin typeface="+mn-lt"/>
        </a:defRPr>
      </a:lvl6pPr>
      <a:lvl7pPr marL="3127375" indent="-420688" algn="l" defTabSz="966788" rtl="0" fontAlgn="base">
        <a:spcBef>
          <a:spcPct val="60000"/>
        </a:spcBef>
        <a:spcAft>
          <a:spcPct val="0"/>
        </a:spcAft>
        <a:buClr>
          <a:schemeClr val="accent2"/>
        </a:buClr>
        <a:buFont typeface="Wingdings" pitchFamily="2" charset="2"/>
        <a:buChar char="s"/>
        <a:defRPr sz="2100">
          <a:solidFill>
            <a:schemeClr val="tx1"/>
          </a:solidFill>
          <a:latin typeface="+mn-lt"/>
        </a:defRPr>
      </a:lvl7pPr>
      <a:lvl8pPr marL="3584575" indent="-420688" algn="l" defTabSz="966788" rtl="0" fontAlgn="base">
        <a:spcBef>
          <a:spcPct val="60000"/>
        </a:spcBef>
        <a:spcAft>
          <a:spcPct val="0"/>
        </a:spcAft>
        <a:buClr>
          <a:schemeClr val="accent2"/>
        </a:buClr>
        <a:buFont typeface="Wingdings" pitchFamily="2" charset="2"/>
        <a:buChar char="s"/>
        <a:defRPr sz="2100">
          <a:solidFill>
            <a:schemeClr val="tx1"/>
          </a:solidFill>
          <a:latin typeface="+mn-lt"/>
        </a:defRPr>
      </a:lvl8pPr>
      <a:lvl9pPr marL="4041775" indent="-420688" algn="l" defTabSz="966788" rtl="0" fontAlgn="base">
        <a:spcBef>
          <a:spcPct val="60000"/>
        </a:spcBef>
        <a:spcAft>
          <a:spcPct val="0"/>
        </a:spcAft>
        <a:buClr>
          <a:schemeClr val="accent2"/>
        </a:buClr>
        <a:buFont typeface="Wingdings" pitchFamily="2" charset="2"/>
        <a:buChar char="s"/>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stancilco.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55320" y="873760"/>
            <a:ext cx="8229600" cy="852488"/>
          </a:xfrm>
        </p:spPr>
        <p:txBody>
          <a:bodyPr/>
          <a:lstStyle/>
          <a:p>
            <a:pPr eaLnBrk="1" hangingPunct="1">
              <a:defRPr/>
            </a:pPr>
            <a:r>
              <a:rPr lang="en-US" dirty="0">
                <a:effectLst/>
              </a:rPr>
              <a:t>Getting to the Bottom of Higher Gasoline Prices</a:t>
            </a:r>
            <a:br>
              <a:rPr lang="en-US" dirty="0"/>
            </a:br>
            <a:endParaRPr lang="en-US" sz="1200" dirty="0"/>
          </a:p>
        </p:txBody>
      </p:sp>
      <p:sp>
        <p:nvSpPr>
          <p:cNvPr id="3075" name="Rectangle 3"/>
          <p:cNvSpPr>
            <a:spLocks noGrp="1" noChangeArrowheads="1"/>
          </p:cNvSpPr>
          <p:nvPr>
            <p:ph type="subTitle" idx="1"/>
          </p:nvPr>
        </p:nvSpPr>
        <p:spPr>
          <a:xfrm>
            <a:off x="685800" y="2209800"/>
            <a:ext cx="4648200" cy="1600200"/>
          </a:xfrm>
        </p:spPr>
        <p:txBody>
          <a:bodyPr/>
          <a:lstStyle/>
          <a:p>
            <a:pPr eaLnBrk="1" hangingPunct="1"/>
            <a:r>
              <a:rPr lang="en-US" sz="1700" dirty="0">
                <a:effectLst/>
              </a:rPr>
              <a:t>Presented to San Antonio Council of Petroleum Accountant Societies</a:t>
            </a:r>
            <a:endParaRPr lang="en-US" sz="2200" dirty="0">
              <a:effectLst/>
            </a:endParaRPr>
          </a:p>
          <a:p>
            <a:pPr eaLnBrk="1" hangingPunct="1"/>
            <a:endParaRPr lang="en-US" sz="1700" dirty="0">
              <a:effectLst/>
            </a:endParaRPr>
          </a:p>
          <a:p>
            <a:pPr eaLnBrk="1" hangingPunct="1"/>
            <a:endParaRPr lang="en-US" sz="1700" dirty="0">
              <a:effectLst/>
            </a:endParaRPr>
          </a:p>
          <a:p>
            <a:pPr eaLnBrk="1" hangingPunct="1"/>
            <a:endParaRPr lang="en-US" sz="1700" dirty="0">
              <a:effectLst/>
            </a:endParaRPr>
          </a:p>
          <a:p>
            <a:pPr eaLnBrk="1" hangingPunct="1"/>
            <a:endParaRPr lang="en-US" sz="1700" dirty="0">
              <a:effectLst/>
            </a:endParaRPr>
          </a:p>
          <a:p>
            <a:pPr eaLnBrk="1" hangingPunct="1"/>
            <a:endParaRPr lang="en-US" sz="1700" dirty="0">
              <a:effectLst/>
            </a:endParaRPr>
          </a:p>
          <a:p>
            <a:pPr eaLnBrk="1" hangingPunct="1"/>
            <a:endParaRPr lang="en-US" sz="1700" dirty="0">
              <a:effectLst/>
            </a:endParaRPr>
          </a:p>
          <a:p>
            <a:pPr eaLnBrk="1" hangingPunct="1"/>
            <a:r>
              <a:rPr lang="en-US" sz="1700" dirty="0">
                <a:effectLst/>
              </a:rPr>
              <a:t>Jeffrey G. Nichols, Vice President</a:t>
            </a:r>
          </a:p>
          <a:p>
            <a:pPr eaLnBrk="1" hangingPunct="1"/>
            <a:r>
              <a:rPr lang="en-US" sz="1700" dirty="0">
                <a:effectLst/>
              </a:rPr>
              <a:t>Stancil &amp; Co.</a:t>
            </a:r>
          </a:p>
          <a:p>
            <a:pPr eaLnBrk="1" hangingPunct="1"/>
            <a:r>
              <a:rPr lang="en-US" sz="1700" dirty="0">
                <a:effectLst/>
              </a:rPr>
              <a:t>January 24, 2023</a:t>
            </a:r>
          </a:p>
          <a:p>
            <a:pPr eaLnBrk="1" hangingPunct="1"/>
            <a:endParaRPr lang="en-US" sz="1700" dirty="0">
              <a:effectLst/>
            </a:endParaRPr>
          </a:p>
          <a:p>
            <a:pPr eaLnBrk="1" hangingPunct="1"/>
            <a:endParaRPr lang="en-US" sz="1600" dirty="0">
              <a:effectLst/>
            </a:endParaRPr>
          </a:p>
          <a:p>
            <a:pPr eaLnBrk="1" hangingPunct="1"/>
            <a:endParaRPr lang="en-US" sz="1700" dirty="0">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Crude – Typically 50% to 65% of Pump Price </a:t>
            </a:r>
          </a:p>
        </p:txBody>
      </p:sp>
      <p:sp>
        <p:nvSpPr>
          <p:cNvPr id="13315" name="Rectangle 3"/>
          <p:cNvSpPr>
            <a:spLocks noGrp="1" noChangeArrowheads="1"/>
          </p:cNvSpPr>
          <p:nvPr>
            <p:ph type="body" idx="1"/>
          </p:nvPr>
        </p:nvSpPr>
        <p:spPr>
          <a:xfrm>
            <a:off x="628132" y="1264495"/>
            <a:ext cx="8401050" cy="869105"/>
          </a:xfrm>
        </p:spPr>
        <p:txBody>
          <a:bodyPr/>
          <a:lstStyle/>
          <a:p>
            <a:pPr marL="0" indent="0" eaLnBrk="1" hangingPunct="1">
              <a:spcBef>
                <a:spcPts val="600"/>
              </a:spcBef>
              <a:buNone/>
            </a:pPr>
            <a:r>
              <a:rPr lang="en-US" sz="2000" dirty="0"/>
              <a:t>When prices change by large amounts across the whole US, it is usually due to crude oil price changes in the World market as shown below:</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9" name="Picture 8">
            <a:extLst>
              <a:ext uri="{FF2B5EF4-FFF2-40B4-BE49-F238E27FC236}">
                <a16:creationId xmlns:a16="http://schemas.microsoft.com/office/drawing/2014/main" id="{F4800AE0-FA43-2DDF-34A7-F8091ABAEE20}"/>
              </a:ext>
            </a:extLst>
          </p:cNvPr>
          <p:cNvPicPr>
            <a:picLocks noChangeAspect="1"/>
          </p:cNvPicPr>
          <p:nvPr/>
        </p:nvPicPr>
        <p:blipFill>
          <a:blip r:embed="rId3"/>
          <a:stretch>
            <a:fillRect/>
          </a:stretch>
        </p:blipFill>
        <p:spPr>
          <a:xfrm>
            <a:off x="727664" y="2238895"/>
            <a:ext cx="8119182" cy="4520409"/>
          </a:xfrm>
          <a:prstGeom prst="rect">
            <a:avLst/>
          </a:prstGeom>
        </p:spPr>
      </p:pic>
    </p:spTree>
    <p:extLst>
      <p:ext uri="{BB962C8B-B14F-4D97-AF65-F5344CB8AC3E}">
        <p14:creationId xmlns:p14="http://schemas.microsoft.com/office/powerpoint/2010/main" val="14921986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Taxes –  Varies from 32 to 86 Cents per Gallon</a:t>
            </a:r>
          </a:p>
        </p:txBody>
      </p:sp>
      <p:sp>
        <p:nvSpPr>
          <p:cNvPr id="13315" name="Rectangle 3"/>
          <p:cNvSpPr>
            <a:spLocks noGrp="1" noChangeArrowheads="1"/>
          </p:cNvSpPr>
          <p:nvPr>
            <p:ph type="body" idx="1"/>
          </p:nvPr>
        </p:nvSpPr>
        <p:spPr>
          <a:xfrm>
            <a:off x="628132" y="1264495"/>
            <a:ext cx="8401050" cy="1021505"/>
          </a:xfrm>
        </p:spPr>
        <p:txBody>
          <a:bodyPr/>
          <a:lstStyle/>
          <a:p>
            <a:pPr marL="0" indent="0" eaLnBrk="1" hangingPunct="1">
              <a:spcBef>
                <a:spcPts val="600"/>
              </a:spcBef>
              <a:buNone/>
            </a:pPr>
            <a:r>
              <a:rPr lang="en-US" sz="2000" dirty="0"/>
              <a:t>When prices change as you drive across the US a big part of that difference is State fuel taxes.  Federal tax on gasoline is 18.4 cents per gallon. </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04C5E879-0952-4489-AC19-8A0F23E703D9}"/>
              </a:ext>
            </a:extLst>
          </p:cNvPr>
          <p:cNvPicPr>
            <a:picLocks noChangeAspect="1"/>
          </p:cNvPicPr>
          <p:nvPr/>
        </p:nvPicPr>
        <p:blipFill>
          <a:blip r:embed="rId3"/>
          <a:stretch>
            <a:fillRect/>
          </a:stretch>
        </p:blipFill>
        <p:spPr>
          <a:xfrm>
            <a:off x="1683621" y="2057400"/>
            <a:ext cx="6290072" cy="4852526"/>
          </a:xfrm>
          <a:prstGeom prst="rect">
            <a:avLst/>
          </a:prstGeom>
        </p:spPr>
      </p:pic>
    </p:spTree>
    <p:extLst>
      <p:ext uri="{BB962C8B-B14F-4D97-AF65-F5344CB8AC3E}">
        <p14:creationId xmlns:p14="http://schemas.microsoft.com/office/powerpoint/2010/main" val="24012605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Refinery Cash OPEX and Logistics Costs</a:t>
            </a:r>
          </a:p>
        </p:txBody>
      </p:sp>
      <p:sp>
        <p:nvSpPr>
          <p:cNvPr id="13315" name="Rectangle 3"/>
          <p:cNvSpPr>
            <a:spLocks noGrp="1" noChangeArrowheads="1"/>
          </p:cNvSpPr>
          <p:nvPr>
            <p:ph type="body" idx="1"/>
          </p:nvPr>
        </p:nvSpPr>
        <p:spPr>
          <a:xfrm>
            <a:off x="564931" y="1295401"/>
            <a:ext cx="8401050" cy="762000"/>
          </a:xfrm>
        </p:spPr>
        <p:txBody>
          <a:bodyPr/>
          <a:lstStyle/>
          <a:p>
            <a:pPr eaLnBrk="1" hangingPunct="1">
              <a:spcBef>
                <a:spcPts val="600"/>
              </a:spcBef>
            </a:pPr>
            <a:r>
              <a:rPr lang="en-US" sz="1800" dirty="0"/>
              <a:t>Refinery manufacturing costs vary by refinery size, complexity and location. </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
        <p:nvSpPr>
          <p:cNvPr id="6" name="TextBox 5">
            <a:extLst>
              <a:ext uri="{FF2B5EF4-FFF2-40B4-BE49-F238E27FC236}">
                <a16:creationId xmlns:a16="http://schemas.microsoft.com/office/drawing/2014/main" id="{7BD30E88-F896-42DF-A8F8-D9A77D03B917}"/>
              </a:ext>
            </a:extLst>
          </p:cNvPr>
          <p:cNvSpPr txBox="1"/>
          <p:nvPr/>
        </p:nvSpPr>
        <p:spPr>
          <a:xfrm>
            <a:off x="592967" y="4342413"/>
            <a:ext cx="8281915" cy="369332"/>
          </a:xfrm>
          <a:prstGeom prst="rect">
            <a:avLst/>
          </a:prstGeom>
          <a:noFill/>
        </p:spPr>
        <p:txBody>
          <a:bodyPr wrap="square" rtlCol="0">
            <a:spAutoFit/>
          </a:bodyPr>
          <a:lstStyle/>
          <a:p>
            <a:pPr marL="342900" indent="-342900">
              <a:buFont typeface="Arial" panose="020B0604020202020204" pitchFamily="34" charset="0"/>
              <a:buChar char="•"/>
            </a:pPr>
            <a:r>
              <a:rPr lang="en-US" sz="1800" dirty="0">
                <a:latin typeface="+mj-lt"/>
              </a:rPr>
              <a:t>Transportation costs vary by type and delivery distance.</a:t>
            </a:r>
          </a:p>
        </p:txBody>
      </p:sp>
      <p:sp>
        <p:nvSpPr>
          <p:cNvPr id="8" name="TextBox 7">
            <a:extLst>
              <a:ext uri="{FF2B5EF4-FFF2-40B4-BE49-F238E27FC236}">
                <a16:creationId xmlns:a16="http://schemas.microsoft.com/office/drawing/2014/main" id="{B83936C0-AC0E-4718-986D-3F8FEFED9A7B}"/>
              </a:ext>
            </a:extLst>
          </p:cNvPr>
          <p:cNvSpPr txBox="1"/>
          <p:nvPr/>
        </p:nvSpPr>
        <p:spPr>
          <a:xfrm>
            <a:off x="1100557" y="6285420"/>
            <a:ext cx="7266733" cy="461665"/>
          </a:xfrm>
          <a:prstGeom prst="rect">
            <a:avLst/>
          </a:prstGeom>
          <a:noFill/>
        </p:spPr>
        <p:txBody>
          <a:bodyPr wrap="none" rtlCol="0">
            <a:spAutoFit/>
          </a:bodyPr>
          <a:lstStyle/>
          <a:p>
            <a:r>
              <a:rPr lang="en-US" sz="2400" i="1" dirty="0">
                <a:latin typeface="+mj-lt"/>
              </a:rPr>
              <a:t>These costs can be 16 to 55 cpg of the pump price. </a:t>
            </a:r>
          </a:p>
        </p:txBody>
      </p:sp>
      <p:pic>
        <p:nvPicPr>
          <p:cNvPr id="3" name="Picture 2">
            <a:extLst>
              <a:ext uri="{FF2B5EF4-FFF2-40B4-BE49-F238E27FC236}">
                <a16:creationId xmlns:a16="http://schemas.microsoft.com/office/drawing/2014/main" id="{3D29A9F1-30DD-41F1-8456-ED300F7DDEE0}"/>
              </a:ext>
            </a:extLst>
          </p:cNvPr>
          <p:cNvPicPr>
            <a:picLocks noChangeAspect="1"/>
          </p:cNvPicPr>
          <p:nvPr/>
        </p:nvPicPr>
        <p:blipFill>
          <a:blip r:embed="rId3"/>
          <a:stretch>
            <a:fillRect/>
          </a:stretch>
        </p:blipFill>
        <p:spPr>
          <a:xfrm>
            <a:off x="1033449" y="1824932"/>
            <a:ext cx="7534301" cy="2295709"/>
          </a:xfrm>
          <a:prstGeom prst="rect">
            <a:avLst/>
          </a:prstGeom>
        </p:spPr>
      </p:pic>
      <p:pic>
        <p:nvPicPr>
          <p:cNvPr id="10" name="Picture 9">
            <a:extLst>
              <a:ext uri="{FF2B5EF4-FFF2-40B4-BE49-F238E27FC236}">
                <a16:creationId xmlns:a16="http://schemas.microsoft.com/office/drawing/2014/main" id="{CF1AFBA4-7C60-4F3A-9169-C60435AB57FD}"/>
              </a:ext>
            </a:extLst>
          </p:cNvPr>
          <p:cNvPicPr>
            <a:picLocks noChangeAspect="1"/>
          </p:cNvPicPr>
          <p:nvPr/>
        </p:nvPicPr>
        <p:blipFill>
          <a:blip r:embed="rId4"/>
          <a:stretch>
            <a:fillRect/>
          </a:stretch>
        </p:blipFill>
        <p:spPr>
          <a:xfrm>
            <a:off x="2867654" y="4935805"/>
            <a:ext cx="3865891" cy="1126656"/>
          </a:xfrm>
          <a:prstGeom prst="rect">
            <a:avLst/>
          </a:prstGeom>
        </p:spPr>
      </p:pic>
    </p:spTree>
    <p:extLst>
      <p:ext uri="{BB962C8B-B14F-4D97-AF65-F5344CB8AC3E}">
        <p14:creationId xmlns:p14="http://schemas.microsoft.com/office/powerpoint/2010/main" val="29955993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Refinery </a:t>
            </a:r>
            <a:r>
              <a:rPr lang="en-US" sz="2800" dirty="0" err="1">
                <a:effectLst/>
              </a:rPr>
              <a:t>G&amp;A</a:t>
            </a:r>
            <a:r>
              <a:rPr lang="en-US" sz="2800" dirty="0">
                <a:effectLst/>
              </a:rPr>
              <a:t> and Sustaining CAPEX Costs</a:t>
            </a:r>
          </a:p>
        </p:txBody>
      </p:sp>
      <p:sp>
        <p:nvSpPr>
          <p:cNvPr id="13315" name="Rectangle 3"/>
          <p:cNvSpPr>
            <a:spLocks noGrp="1" noChangeArrowheads="1"/>
          </p:cNvSpPr>
          <p:nvPr>
            <p:ph type="body" idx="1"/>
          </p:nvPr>
        </p:nvSpPr>
        <p:spPr>
          <a:xfrm>
            <a:off x="564931" y="1730391"/>
            <a:ext cx="8401050" cy="3268979"/>
          </a:xfrm>
        </p:spPr>
        <p:txBody>
          <a:bodyPr/>
          <a:lstStyle/>
          <a:p>
            <a:pPr marL="0" indent="0" eaLnBrk="1" hangingPunct="1">
              <a:spcBef>
                <a:spcPts val="600"/>
              </a:spcBef>
              <a:buNone/>
            </a:pPr>
            <a:r>
              <a:rPr lang="en-US" sz="1800" dirty="0"/>
              <a:t>Refinery General and Administrative Costs reflect costs of back office, legal, company management and marketing.</a:t>
            </a:r>
          </a:p>
          <a:p>
            <a:pPr marL="0" indent="0" eaLnBrk="1" hangingPunct="1">
              <a:spcBef>
                <a:spcPts val="600"/>
              </a:spcBef>
              <a:buNone/>
            </a:pPr>
            <a:endParaRPr lang="en-US" sz="1800" dirty="0"/>
          </a:p>
          <a:p>
            <a:pPr eaLnBrk="1" hangingPunct="1">
              <a:spcBef>
                <a:spcPts val="600"/>
              </a:spcBef>
            </a:pPr>
            <a:r>
              <a:rPr lang="en-US" sz="1800" dirty="0"/>
              <a:t>Usually between $0.70 - $1.25 per barrel of crude processed</a:t>
            </a:r>
          </a:p>
          <a:p>
            <a:pPr eaLnBrk="1" hangingPunct="1">
              <a:spcBef>
                <a:spcPts val="600"/>
              </a:spcBef>
            </a:pPr>
            <a:endParaRPr lang="en-US" sz="1800" dirty="0"/>
          </a:p>
          <a:p>
            <a:pPr marL="0" indent="0" eaLnBrk="1" hangingPunct="1">
              <a:spcBef>
                <a:spcPts val="600"/>
              </a:spcBef>
              <a:buNone/>
            </a:pPr>
            <a:r>
              <a:rPr lang="en-US" sz="1800" dirty="0"/>
              <a:t>Long-Term Sustaining CAPEX is usually around 2% of replacement cost for refineries.</a:t>
            </a:r>
          </a:p>
          <a:p>
            <a:pPr marL="0" indent="0" eaLnBrk="1" hangingPunct="1">
              <a:spcBef>
                <a:spcPts val="600"/>
              </a:spcBef>
              <a:buNone/>
            </a:pPr>
            <a:endParaRPr lang="en-US" sz="1800" dirty="0"/>
          </a:p>
          <a:p>
            <a:pPr eaLnBrk="1" hangingPunct="1">
              <a:spcBef>
                <a:spcPts val="600"/>
              </a:spcBef>
            </a:pPr>
            <a:r>
              <a:rPr lang="en-US" sz="1800" dirty="0"/>
              <a:t>Usually between $1.65 - $2.50 per barrel of crude processed</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
        <p:nvSpPr>
          <p:cNvPr id="8" name="TextBox 7">
            <a:extLst>
              <a:ext uri="{FF2B5EF4-FFF2-40B4-BE49-F238E27FC236}">
                <a16:creationId xmlns:a16="http://schemas.microsoft.com/office/drawing/2014/main" id="{B83936C0-AC0E-4718-986D-3F8FEFED9A7B}"/>
              </a:ext>
            </a:extLst>
          </p:cNvPr>
          <p:cNvSpPr txBox="1"/>
          <p:nvPr/>
        </p:nvSpPr>
        <p:spPr>
          <a:xfrm>
            <a:off x="1252994" y="5532045"/>
            <a:ext cx="7095212" cy="461665"/>
          </a:xfrm>
          <a:prstGeom prst="rect">
            <a:avLst/>
          </a:prstGeom>
          <a:noFill/>
        </p:spPr>
        <p:txBody>
          <a:bodyPr wrap="none" rtlCol="0">
            <a:spAutoFit/>
          </a:bodyPr>
          <a:lstStyle/>
          <a:p>
            <a:r>
              <a:rPr lang="en-US" sz="2400" i="1" dirty="0">
                <a:latin typeface="+mj-lt"/>
              </a:rPr>
              <a:t>These costs can add 6 to 9 </a:t>
            </a:r>
            <a:r>
              <a:rPr lang="en-US" sz="2400" i="1" dirty="0" err="1">
                <a:latin typeface="+mj-lt"/>
              </a:rPr>
              <a:t>cpg</a:t>
            </a:r>
            <a:r>
              <a:rPr lang="en-US" sz="2400" i="1" dirty="0">
                <a:latin typeface="+mj-lt"/>
              </a:rPr>
              <a:t> to the pump price. </a:t>
            </a:r>
          </a:p>
        </p:txBody>
      </p:sp>
    </p:spTree>
    <p:extLst>
      <p:ext uri="{BB962C8B-B14F-4D97-AF65-F5344CB8AC3E}">
        <p14:creationId xmlns:p14="http://schemas.microsoft.com/office/powerpoint/2010/main" val="28026986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Renewable Fuels Program Costs </a:t>
            </a:r>
          </a:p>
        </p:txBody>
      </p:sp>
      <p:sp>
        <p:nvSpPr>
          <p:cNvPr id="13315" name="Rectangle 3"/>
          <p:cNvSpPr>
            <a:spLocks noGrp="1" noChangeArrowheads="1"/>
          </p:cNvSpPr>
          <p:nvPr>
            <p:ph type="body" idx="1"/>
          </p:nvPr>
        </p:nvSpPr>
        <p:spPr>
          <a:xfrm>
            <a:off x="628132" y="1264495"/>
            <a:ext cx="8401050" cy="1223745"/>
          </a:xfrm>
        </p:spPr>
        <p:txBody>
          <a:bodyPr/>
          <a:lstStyle/>
          <a:p>
            <a:pPr marL="0" indent="0" eaLnBrk="1" hangingPunct="1">
              <a:spcBef>
                <a:spcPts val="600"/>
              </a:spcBef>
              <a:buNone/>
            </a:pPr>
            <a:r>
              <a:rPr lang="en-US" sz="1800" dirty="0"/>
              <a:t>Federal program requires biofuel blending by producers of gasoline and diesel.  Renewable Identification Numbers (RINs) are credits traded between entities for compliance.  These RIN costs have risen substantially since 2019 and now represent almost 20-25 cpg of the pump price.</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05C54884-4F71-FE85-05F0-9E12D45B7678}"/>
              </a:ext>
            </a:extLst>
          </p:cNvPr>
          <p:cNvPicPr>
            <a:picLocks noChangeAspect="1"/>
          </p:cNvPicPr>
          <p:nvPr/>
        </p:nvPicPr>
        <p:blipFill>
          <a:blip r:embed="rId3"/>
          <a:stretch>
            <a:fillRect/>
          </a:stretch>
        </p:blipFill>
        <p:spPr>
          <a:xfrm>
            <a:off x="1304925" y="2619895"/>
            <a:ext cx="6858000" cy="4224192"/>
          </a:xfrm>
          <a:prstGeom prst="rect">
            <a:avLst/>
          </a:prstGeom>
        </p:spPr>
      </p:pic>
    </p:spTree>
    <p:extLst>
      <p:ext uri="{BB962C8B-B14F-4D97-AF65-F5344CB8AC3E}">
        <p14:creationId xmlns:p14="http://schemas.microsoft.com/office/powerpoint/2010/main" val="170177423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California Gasoline – Additional Costs</a:t>
            </a:r>
          </a:p>
        </p:txBody>
      </p:sp>
      <p:sp>
        <p:nvSpPr>
          <p:cNvPr id="13315" name="Rectangle 3"/>
          <p:cNvSpPr>
            <a:spLocks noGrp="1" noChangeArrowheads="1"/>
          </p:cNvSpPr>
          <p:nvPr>
            <p:ph type="body" idx="1"/>
          </p:nvPr>
        </p:nvSpPr>
        <p:spPr>
          <a:xfrm>
            <a:off x="600075" y="1159200"/>
            <a:ext cx="8401050" cy="5364905"/>
          </a:xfrm>
        </p:spPr>
        <p:txBody>
          <a:bodyPr/>
          <a:lstStyle/>
          <a:p>
            <a:pPr marL="0" indent="0" eaLnBrk="1" hangingPunct="1">
              <a:spcBef>
                <a:spcPts val="600"/>
              </a:spcBef>
              <a:buNone/>
            </a:pPr>
            <a:r>
              <a:rPr lang="en-US" sz="1800" b="1" dirty="0"/>
              <a:t>Green House Gas Program (GHG)</a:t>
            </a:r>
            <a:endParaRPr lang="en-US" sz="1800" dirty="0"/>
          </a:p>
          <a:p>
            <a:pPr eaLnBrk="1" hangingPunct="1">
              <a:spcBef>
                <a:spcPts val="600"/>
              </a:spcBef>
            </a:pPr>
            <a:r>
              <a:rPr lang="en-US" sz="1800" dirty="0"/>
              <a:t>Fuel Suppliers are required to purchase carbon allowances to partially offset the GHG emissions from combustion of the fuel.</a:t>
            </a:r>
          </a:p>
          <a:p>
            <a:pPr eaLnBrk="1" hangingPunct="1">
              <a:spcBef>
                <a:spcPts val="600"/>
              </a:spcBef>
            </a:pPr>
            <a:r>
              <a:rPr lang="en-US" sz="1800" dirty="0"/>
              <a:t>Cost is ultimately passed on to the consumer through a charge referred to as “Cap-at-the-Rack”.</a:t>
            </a:r>
          </a:p>
          <a:p>
            <a:pPr eaLnBrk="1" hangingPunct="1">
              <a:spcBef>
                <a:spcPts val="600"/>
              </a:spcBef>
            </a:pPr>
            <a:r>
              <a:rPr lang="en-US" sz="1800" dirty="0"/>
              <a:t>Current price of allowances is approximately 27 </a:t>
            </a:r>
            <a:r>
              <a:rPr lang="en-US" sz="1800" dirty="0" err="1"/>
              <a:t>cpg</a:t>
            </a:r>
            <a:endParaRPr lang="en-US" sz="1800" dirty="0"/>
          </a:p>
          <a:p>
            <a:pPr eaLnBrk="1" hangingPunct="1">
              <a:spcBef>
                <a:spcPts val="600"/>
              </a:spcBef>
            </a:pPr>
            <a:endParaRPr lang="en-US" sz="1800" dirty="0"/>
          </a:p>
          <a:p>
            <a:pPr marL="0" indent="0" eaLnBrk="1" hangingPunct="1">
              <a:spcBef>
                <a:spcPts val="600"/>
              </a:spcBef>
              <a:buNone/>
            </a:pPr>
            <a:r>
              <a:rPr lang="en-US" sz="1800" b="1" dirty="0"/>
              <a:t>Low Carbon Fuels Program (</a:t>
            </a:r>
            <a:r>
              <a:rPr lang="en-US" sz="1800" b="1" dirty="0" err="1"/>
              <a:t>LCFS</a:t>
            </a:r>
            <a:r>
              <a:rPr lang="en-US" sz="1800" b="1" dirty="0"/>
              <a:t>)</a:t>
            </a:r>
            <a:endParaRPr lang="en-US" sz="1800" dirty="0"/>
          </a:p>
          <a:p>
            <a:pPr eaLnBrk="1" hangingPunct="1">
              <a:spcBef>
                <a:spcPts val="600"/>
              </a:spcBef>
            </a:pPr>
            <a:r>
              <a:rPr lang="en-US" sz="1800" dirty="0"/>
              <a:t>Program requires a reduction in the carbon intensity (CI) of transportation fuels with a target of 20% reduction by 2030.</a:t>
            </a:r>
          </a:p>
          <a:p>
            <a:pPr eaLnBrk="1" hangingPunct="1">
              <a:spcBef>
                <a:spcPts val="600"/>
              </a:spcBef>
            </a:pPr>
            <a:r>
              <a:rPr lang="en-US" sz="1800" dirty="0"/>
              <a:t>Fuel producers and importers comply with the program by either blending lower CI biofuels or purchasing credits from other blenders or credit generators.</a:t>
            </a:r>
          </a:p>
          <a:p>
            <a:pPr eaLnBrk="1" hangingPunct="1">
              <a:spcBef>
                <a:spcPts val="600"/>
              </a:spcBef>
            </a:pPr>
            <a:r>
              <a:rPr lang="en-US" sz="1800" dirty="0"/>
              <a:t>The obligation to purchase credits can be passed on to each entity in the supply chain….ultimately to the consumer.</a:t>
            </a:r>
          </a:p>
          <a:p>
            <a:pPr eaLnBrk="1" hangingPunct="1">
              <a:spcBef>
                <a:spcPts val="600"/>
              </a:spcBef>
            </a:pPr>
            <a:r>
              <a:rPr lang="en-US" sz="1800" dirty="0"/>
              <a:t>Average value for LCFS credits in 2022 is approximately 20 </a:t>
            </a:r>
            <a:r>
              <a:rPr lang="en-US" sz="1800" dirty="0" err="1"/>
              <a:t>cpg</a:t>
            </a:r>
            <a:r>
              <a:rPr lang="en-US" sz="1800" dirty="0"/>
              <a:t>.</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Tree>
    <p:extLst>
      <p:ext uri="{BB962C8B-B14F-4D97-AF65-F5344CB8AC3E}">
        <p14:creationId xmlns:p14="http://schemas.microsoft.com/office/powerpoint/2010/main" val="27018306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BE7B4C-2A17-2AD5-918C-5461D292A51F}"/>
              </a:ext>
            </a:extLst>
          </p:cNvPr>
          <p:cNvSpPr>
            <a:spLocks noGrp="1"/>
          </p:cNvSpPr>
          <p:nvPr>
            <p:ph type="title"/>
          </p:nvPr>
        </p:nvSpPr>
        <p:spPr>
          <a:xfrm>
            <a:off x="603250" y="685800"/>
            <a:ext cx="7702550" cy="762000"/>
          </a:xfrm>
        </p:spPr>
        <p:txBody>
          <a:bodyPr/>
          <a:lstStyle/>
          <a:p>
            <a:r>
              <a:rPr lang="en-US" sz="2400" dirty="0"/>
              <a:t>Illustrative Example – San Antonio, Salt Lake City, Los Angeles</a:t>
            </a:r>
          </a:p>
        </p:txBody>
      </p:sp>
      <p:pic>
        <p:nvPicPr>
          <p:cNvPr id="2" name="Picture 1">
            <a:extLst>
              <a:ext uri="{FF2B5EF4-FFF2-40B4-BE49-F238E27FC236}">
                <a16:creationId xmlns:a16="http://schemas.microsoft.com/office/drawing/2014/main" id="{3BF0FC9B-AE77-4EF5-BF8F-46ECDF33B438}"/>
              </a:ext>
            </a:extLst>
          </p:cNvPr>
          <p:cNvPicPr>
            <a:picLocks noChangeAspect="1"/>
          </p:cNvPicPr>
          <p:nvPr/>
        </p:nvPicPr>
        <p:blipFill>
          <a:blip r:embed="rId3"/>
          <a:stretch>
            <a:fillRect/>
          </a:stretch>
        </p:blipFill>
        <p:spPr>
          <a:xfrm>
            <a:off x="1411371" y="1731962"/>
            <a:ext cx="6778458" cy="4897438"/>
          </a:xfrm>
          <a:prstGeom prst="rect">
            <a:avLst/>
          </a:prstGeom>
          <a:noFill/>
        </p:spPr>
      </p:pic>
    </p:spTree>
    <p:extLst>
      <p:ext uri="{BB962C8B-B14F-4D97-AF65-F5344CB8AC3E}">
        <p14:creationId xmlns:p14="http://schemas.microsoft.com/office/powerpoint/2010/main" val="16552273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0AD87E-86B4-0002-3B9E-BD82A0DDA958}"/>
              </a:ext>
            </a:extLst>
          </p:cNvPr>
          <p:cNvPicPr>
            <a:picLocks noChangeAspect="1"/>
          </p:cNvPicPr>
          <p:nvPr/>
        </p:nvPicPr>
        <p:blipFill>
          <a:blip r:embed="rId3"/>
          <a:stretch>
            <a:fillRect/>
          </a:stretch>
        </p:blipFill>
        <p:spPr>
          <a:xfrm>
            <a:off x="780861" y="1295400"/>
            <a:ext cx="8039477" cy="4515612"/>
          </a:xfrm>
          <a:prstGeom prst="rect">
            <a:avLst/>
          </a:prstGeom>
        </p:spPr>
      </p:pic>
    </p:spTree>
    <p:extLst>
      <p:ext uri="{BB962C8B-B14F-4D97-AF65-F5344CB8AC3E}">
        <p14:creationId xmlns:p14="http://schemas.microsoft.com/office/powerpoint/2010/main" val="23191987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BE25C-244B-4B59-A568-37B739A72438}"/>
              </a:ext>
            </a:extLst>
          </p:cNvPr>
          <p:cNvSpPr>
            <a:spLocks noGrp="1"/>
          </p:cNvSpPr>
          <p:nvPr>
            <p:ph type="title"/>
          </p:nvPr>
        </p:nvSpPr>
        <p:spPr>
          <a:xfrm>
            <a:off x="632153" y="304800"/>
            <a:ext cx="2711450" cy="969962"/>
          </a:xfrm>
        </p:spPr>
        <p:txBody>
          <a:bodyPr/>
          <a:lstStyle/>
          <a:p>
            <a:r>
              <a:rPr lang="en-US" dirty="0"/>
              <a:t>Questions??</a:t>
            </a:r>
          </a:p>
        </p:txBody>
      </p:sp>
      <p:sp>
        <p:nvSpPr>
          <p:cNvPr id="3" name="Content Placeholder 2">
            <a:extLst>
              <a:ext uri="{FF2B5EF4-FFF2-40B4-BE49-F238E27FC236}">
                <a16:creationId xmlns:a16="http://schemas.microsoft.com/office/drawing/2014/main" id="{14702B53-5718-4A59-824E-3D04745761D6}"/>
              </a:ext>
            </a:extLst>
          </p:cNvPr>
          <p:cNvSpPr>
            <a:spLocks noGrp="1"/>
          </p:cNvSpPr>
          <p:nvPr>
            <p:ph idx="1"/>
          </p:nvPr>
        </p:nvSpPr>
        <p:spPr>
          <a:xfrm>
            <a:off x="5867400" y="3810000"/>
            <a:ext cx="2971800" cy="3124200"/>
          </a:xfrm>
        </p:spPr>
        <p:txBody>
          <a:bodyPr/>
          <a:lstStyle/>
          <a:p>
            <a:pPr marL="463550" lvl="1" indent="0">
              <a:buNone/>
            </a:pPr>
            <a:r>
              <a:rPr lang="en-US" sz="1300" dirty="0"/>
              <a:t>Jeffrey G. Nichols</a:t>
            </a:r>
          </a:p>
          <a:p>
            <a:pPr marL="463550" lvl="1" indent="0">
              <a:buNone/>
            </a:pPr>
            <a:r>
              <a:rPr lang="en-US" sz="1300" dirty="0"/>
              <a:t>Vice President</a:t>
            </a:r>
          </a:p>
          <a:p>
            <a:pPr marL="463550" lvl="1" indent="0">
              <a:buNone/>
            </a:pPr>
            <a:r>
              <a:rPr lang="en-US" sz="1300" dirty="0"/>
              <a:t>Stancil &amp; Co.</a:t>
            </a:r>
          </a:p>
          <a:p>
            <a:pPr marL="463550" lvl="1" indent="0">
              <a:buNone/>
            </a:pPr>
            <a:r>
              <a:rPr lang="en-US" sz="1300" dirty="0"/>
              <a:t>400 E. Las Colinas Boulevard</a:t>
            </a:r>
          </a:p>
          <a:p>
            <a:pPr marL="463550" lvl="1" indent="0">
              <a:buNone/>
            </a:pPr>
            <a:r>
              <a:rPr lang="en-US" sz="1300" dirty="0"/>
              <a:t>Suite 700</a:t>
            </a:r>
          </a:p>
          <a:p>
            <a:pPr marL="463550" lvl="1" indent="0">
              <a:buNone/>
            </a:pPr>
            <a:r>
              <a:rPr lang="en-US" sz="1300" dirty="0"/>
              <a:t>Irving, Texas 75039</a:t>
            </a:r>
          </a:p>
          <a:p>
            <a:pPr marL="463550" lvl="1" indent="0">
              <a:buNone/>
            </a:pPr>
            <a:r>
              <a:rPr lang="en-US" sz="1300" dirty="0"/>
              <a:t>Office: 214-688-0255</a:t>
            </a:r>
          </a:p>
          <a:p>
            <a:pPr marL="463550" lvl="1" indent="0">
              <a:buNone/>
            </a:pPr>
            <a:r>
              <a:rPr lang="en-US" sz="1300" dirty="0"/>
              <a:t>Cell: 817-845-9270</a:t>
            </a:r>
          </a:p>
          <a:p>
            <a:pPr marL="463550" lvl="1" indent="0">
              <a:buNone/>
            </a:pPr>
            <a:r>
              <a:rPr lang="en-US" sz="1300" u="sng" dirty="0">
                <a:hlinkClick r:id="rId2"/>
              </a:rPr>
              <a:t>www.stancilco.com</a:t>
            </a:r>
            <a:endParaRPr lang="en-US" sz="1300" dirty="0"/>
          </a:p>
          <a:p>
            <a:endParaRPr lang="en-US" dirty="0"/>
          </a:p>
        </p:txBody>
      </p:sp>
    </p:spTree>
    <p:extLst>
      <p:ext uri="{BB962C8B-B14F-4D97-AF65-F5344CB8AC3E}">
        <p14:creationId xmlns:p14="http://schemas.microsoft.com/office/powerpoint/2010/main" val="4233623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What is Driving Our Gasoline Prices?</a:t>
            </a:r>
          </a:p>
        </p:txBody>
      </p:sp>
      <p:sp>
        <p:nvSpPr>
          <p:cNvPr id="13315" name="Rectangle 3"/>
          <p:cNvSpPr>
            <a:spLocks noGrp="1" noChangeArrowheads="1"/>
          </p:cNvSpPr>
          <p:nvPr>
            <p:ph type="body" idx="1"/>
          </p:nvPr>
        </p:nvSpPr>
        <p:spPr>
          <a:xfrm>
            <a:off x="603250" y="1436148"/>
            <a:ext cx="8401050" cy="5148944"/>
          </a:xfrm>
        </p:spPr>
        <p:txBody>
          <a:bodyPr/>
          <a:lstStyle/>
          <a:p>
            <a:pPr eaLnBrk="1" hangingPunct="1">
              <a:spcBef>
                <a:spcPts val="600"/>
              </a:spcBef>
            </a:pPr>
            <a:r>
              <a:rPr lang="en-US" sz="2000" i="1" dirty="0"/>
              <a:t>Why do prices seem to change so much over a year or two?</a:t>
            </a:r>
          </a:p>
          <a:p>
            <a:pPr eaLnBrk="1" hangingPunct="1">
              <a:spcBef>
                <a:spcPts val="600"/>
              </a:spcBef>
            </a:pPr>
            <a:endParaRPr lang="en-US" sz="2000" i="1" dirty="0"/>
          </a:p>
          <a:p>
            <a:pPr eaLnBrk="1" hangingPunct="1">
              <a:spcBef>
                <a:spcPts val="600"/>
              </a:spcBef>
            </a:pPr>
            <a:r>
              <a:rPr lang="en-US" sz="2000" i="1" dirty="0"/>
              <a:t>Why do prices seem so different across the US at a given time?</a:t>
            </a:r>
          </a:p>
          <a:p>
            <a:pPr eaLnBrk="1" hangingPunct="1">
              <a:spcBef>
                <a:spcPts val="600"/>
              </a:spcBef>
            </a:pPr>
            <a:endParaRPr lang="en-US" sz="2000" i="1" dirty="0"/>
          </a:p>
          <a:p>
            <a:pPr eaLnBrk="1" hangingPunct="1">
              <a:spcBef>
                <a:spcPts val="600"/>
              </a:spcBef>
            </a:pPr>
            <a:r>
              <a:rPr lang="en-US" sz="2000" i="1" dirty="0"/>
              <a:t>How much of the price is production costs and what else is included in the pump price?</a:t>
            </a:r>
          </a:p>
          <a:p>
            <a:pPr eaLnBrk="1" hangingPunct="1">
              <a:spcBef>
                <a:spcPts val="600"/>
              </a:spcBef>
            </a:pPr>
            <a:endParaRPr lang="en-US" sz="2000" i="1" dirty="0"/>
          </a:p>
          <a:p>
            <a:pPr eaLnBrk="1" hangingPunct="1">
              <a:spcBef>
                <a:spcPts val="600"/>
              </a:spcBef>
            </a:pPr>
            <a:endParaRPr lang="en-US" sz="2000" i="1" dirty="0"/>
          </a:p>
          <a:p>
            <a:pPr marL="0" indent="0" eaLnBrk="1" hangingPunct="1">
              <a:spcBef>
                <a:spcPts val="600"/>
              </a:spcBef>
              <a:buNone/>
            </a:pPr>
            <a:r>
              <a:rPr lang="en-US" sz="2000" dirty="0"/>
              <a:t>Hopefully, this presentation will provide you with some answers and a better understanding of gasoline prices.  </a:t>
            </a:r>
          </a:p>
          <a:p>
            <a:pPr marL="0" indent="0" eaLnBrk="1" hangingPunct="1">
              <a:spcBef>
                <a:spcPts val="600"/>
              </a:spcBef>
              <a:buNone/>
            </a:pPr>
            <a:endParaRPr lang="en-US" sz="2000" dirty="0"/>
          </a:p>
          <a:p>
            <a:pPr marL="0" indent="0" eaLnBrk="1" hangingPunct="1">
              <a:spcBef>
                <a:spcPts val="600"/>
              </a:spcBef>
              <a:buNone/>
            </a:pPr>
            <a:r>
              <a:rPr lang="en-US" sz="2000" dirty="0"/>
              <a:t>Let’s start with some basic information on gasoline …..</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Tree>
    <p:extLst>
      <p:ext uri="{BB962C8B-B14F-4D97-AF65-F5344CB8AC3E}">
        <p14:creationId xmlns:p14="http://schemas.microsoft.com/office/powerpoint/2010/main" val="4945475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821288"/>
          </a:xfrm>
        </p:spPr>
        <p:txBody>
          <a:bodyPr>
            <a:normAutofit fontScale="90000"/>
          </a:bodyPr>
          <a:lstStyle/>
          <a:p>
            <a:pPr eaLnBrk="1" hangingPunct="1">
              <a:defRPr/>
            </a:pPr>
            <a:r>
              <a:rPr lang="en-US" sz="2800" dirty="0">
                <a:effectLst/>
              </a:rPr>
              <a:t>Gasoline Pump Prices do Vary Considerably Across the US</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323397"/>
            <a:ext cx="8218714" cy="45719"/>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2" name="Picture 1">
            <a:extLst>
              <a:ext uri="{FF2B5EF4-FFF2-40B4-BE49-F238E27FC236}">
                <a16:creationId xmlns:a16="http://schemas.microsoft.com/office/drawing/2014/main" id="{EDF8B662-893C-CD4D-E1D5-47792F6ACAD5}"/>
              </a:ext>
            </a:extLst>
          </p:cNvPr>
          <p:cNvPicPr>
            <a:picLocks noChangeAspect="1"/>
          </p:cNvPicPr>
          <p:nvPr/>
        </p:nvPicPr>
        <p:blipFill>
          <a:blip r:embed="rId3"/>
          <a:stretch>
            <a:fillRect/>
          </a:stretch>
        </p:blipFill>
        <p:spPr>
          <a:xfrm>
            <a:off x="571759" y="1438275"/>
            <a:ext cx="8324332" cy="5495925"/>
          </a:xfrm>
          <a:prstGeom prst="rect">
            <a:avLst/>
          </a:prstGeom>
        </p:spPr>
      </p:pic>
    </p:spTree>
    <p:extLst>
      <p:ext uri="{BB962C8B-B14F-4D97-AF65-F5344CB8AC3E}">
        <p14:creationId xmlns:p14="http://schemas.microsoft.com/office/powerpoint/2010/main" val="263397495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821288"/>
          </a:xfrm>
        </p:spPr>
        <p:txBody>
          <a:bodyPr>
            <a:normAutofit/>
          </a:bodyPr>
          <a:lstStyle/>
          <a:p>
            <a:pPr eaLnBrk="1" hangingPunct="1">
              <a:defRPr/>
            </a:pPr>
            <a:r>
              <a:rPr lang="en-US" sz="2800" dirty="0">
                <a:effectLst/>
              </a:rPr>
              <a:t>EIA </a:t>
            </a:r>
            <a:r>
              <a:rPr lang="en-US" sz="2800" dirty="0" err="1">
                <a:effectLst/>
              </a:rPr>
              <a:t>PADD</a:t>
            </a:r>
            <a:r>
              <a:rPr lang="en-US" sz="2800" dirty="0">
                <a:effectLst/>
              </a:rPr>
              <a:t> Regions</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323397"/>
            <a:ext cx="8218714" cy="45719"/>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6512EFBF-EE86-4710-8A99-ACA99ADB042F}"/>
              </a:ext>
            </a:extLst>
          </p:cNvPr>
          <p:cNvPicPr>
            <a:picLocks noChangeAspect="1"/>
          </p:cNvPicPr>
          <p:nvPr/>
        </p:nvPicPr>
        <p:blipFill>
          <a:blip r:embed="rId3"/>
          <a:stretch>
            <a:fillRect/>
          </a:stretch>
        </p:blipFill>
        <p:spPr>
          <a:xfrm>
            <a:off x="628132" y="1744507"/>
            <a:ext cx="8306318" cy="4989397"/>
          </a:xfrm>
          <a:prstGeom prst="rect">
            <a:avLst/>
          </a:prstGeom>
        </p:spPr>
      </p:pic>
    </p:spTree>
    <p:extLst>
      <p:ext uri="{BB962C8B-B14F-4D97-AF65-F5344CB8AC3E}">
        <p14:creationId xmlns:p14="http://schemas.microsoft.com/office/powerpoint/2010/main" val="9854262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821288"/>
          </a:xfrm>
        </p:spPr>
        <p:txBody>
          <a:bodyPr>
            <a:normAutofit fontScale="90000"/>
          </a:bodyPr>
          <a:lstStyle/>
          <a:p>
            <a:pPr eaLnBrk="1" hangingPunct="1">
              <a:defRPr/>
            </a:pPr>
            <a:r>
              <a:rPr lang="en-US" sz="2800" dirty="0">
                <a:effectLst/>
              </a:rPr>
              <a:t>Gasoline Pump Prices - Have Varied from $2 to $5 per Gallon in the Last 2 Years</a:t>
            </a:r>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323397"/>
            <a:ext cx="8218714" cy="45719"/>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7" name="Picture 6">
            <a:extLst>
              <a:ext uri="{FF2B5EF4-FFF2-40B4-BE49-F238E27FC236}">
                <a16:creationId xmlns:a16="http://schemas.microsoft.com/office/drawing/2014/main" id="{A9522B9A-B551-7431-46BA-22517CE8C2A9}"/>
              </a:ext>
            </a:extLst>
          </p:cNvPr>
          <p:cNvPicPr>
            <a:picLocks noChangeAspect="1"/>
          </p:cNvPicPr>
          <p:nvPr/>
        </p:nvPicPr>
        <p:blipFill>
          <a:blip r:embed="rId3"/>
          <a:stretch>
            <a:fillRect/>
          </a:stretch>
        </p:blipFill>
        <p:spPr>
          <a:xfrm>
            <a:off x="1306428" y="1524000"/>
            <a:ext cx="6988343" cy="5081010"/>
          </a:xfrm>
          <a:prstGeom prst="rect">
            <a:avLst/>
          </a:prstGeom>
        </p:spPr>
      </p:pic>
    </p:spTree>
    <p:extLst>
      <p:ext uri="{BB962C8B-B14F-4D97-AF65-F5344CB8AC3E}">
        <p14:creationId xmlns:p14="http://schemas.microsoft.com/office/powerpoint/2010/main" val="315767093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31612"/>
            <a:ext cx="8401050" cy="751840"/>
          </a:xfrm>
        </p:spPr>
        <p:txBody>
          <a:bodyPr>
            <a:normAutofit fontScale="90000"/>
          </a:bodyPr>
          <a:lstStyle/>
          <a:p>
            <a:pPr eaLnBrk="1" hangingPunct="1">
              <a:defRPr/>
            </a:pPr>
            <a:r>
              <a:rPr lang="en-US" sz="2800" dirty="0">
                <a:effectLst/>
              </a:rPr>
              <a:t>Gasoline is Produced in Refining Centers and Transported by Truck/Barge/Pipeline to Markets</a:t>
            </a:r>
          </a:p>
        </p:txBody>
      </p:sp>
      <p:sp>
        <p:nvSpPr>
          <p:cNvPr id="13315" name="Rectangle 3"/>
          <p:cNvSpPr>
            <a:spLocks noGrp="1" noChangeArrowheads="1"/>
          </p:cNvSpPr>
          <p:nvPr>
            <p:ph type="body" idx="1"/>
          </p:nvPr>
        </p:nvSpPr>
        <p:spPr>
          <a:xfrm>
            <a:off x="476742" y="1905050"/>
            <a:ext cx="2876058" cy="4325804"/>
          </a:xfrm>
        </p:spPr>
        <p:txBody>
          <a:bodyPr/>
          <a:lstStyle/>
          <a:p>
            <a:pPr marL="0" indent="0" eaLnBrk="1" hangingPunct="1">
              <a:spcBef>
                <a:spcPts val="600"/>
              </a:spcBef>
              <a:buNone/>
            </a:pPr>
            <a:r>
              <a:rPr lang="en-US" sz="1600" dirty="0"/>
              <a:t>Approximately 111 Operating US Refineries as of January 2022</a:t>
            </a:r>
          </a:p>
          <a:p>
            <a:pPr marL="0" indent="0" eaLnBrk="1" hangingPunct="1">
              <a:spcBef>
                <a:spcPts val="600"/>
              </a:spcBef>
              <a:buNone/>
            </a:pPr>
            <a:endParaRPr lang="en-US" sz="1600" dirty="0"/>
          </a:p>
          <a:p>
            <a:pPr marL="0" indent="0" eaLnBrk="1" hangingPunct="1">
              <a:spcBef>
                <a:spcPts val="600"/>
              </a:spcBef>
              <a:buNone/>
            </a:pPr>
            <a:r>
              <a:rPr lang="en-US" sz="1600" dirty="0"/>
              <a:t>Total Crude Capacity is 17.5 million barrels per day</a:t>
            </a:r>
          </a:p>
          <a:p>
            <a:pPr marL="0" indent="0" eaLnBrk="1" hangingPunct="1">
              <a:spcBef>
                <a:spcPts val="600"/>
              </a:spcBef>
              <a:buNone/>
            </a:pPr>
            <a:endParaRPr lang="en-US" sz="1600" dirty="0"/>
          </a:p>
          <a:p>
            <a:pPr marL="0" indent="0" eaLnBrk="1" hangingPunct="1">
              <a:spcBef>
                <a:spcPts val="600"/>
              </a:spcBef>
              <a:buNone/>
            </a:pPr>
            <a:r>
              <a:rPr lang="en-US" sz="1600" dirty="0"/>
              <a:t>Average Capacity is 158,000 barrels per day</a:t>
            </a:r>
          </a:p>
          <a:p>
            <a:pPr marL="0" indent="0" eaLnBrk="1" hangingPunct="1">
              <a:spcBef>
                <a:spcPts val="600"/>
              </a:spcBef>
              <a:buNone/>
            </a:pPr>
            <a:endParaRPr lang="en-US" sz="1600" dirty="0"/>
          </a:p>
          <a:p>
            <a:pPr marL="0" indent="0" eaLnBrk="1" hangingPunct="1">
              <a:spcBef>
                <a:spcPts val="600"/>
              </a:spcBef>
              <a:buNone/>
            </a:pPr>
            <a:r>
              <a:rPr lang="en-US" sz="1600" dirty="0"/>
              <a:t>15 Refineries have capacity above 300,000 barrels per day and represent 37% of total capacity</a:t>
            </a:r>
          </a:p>
          <a:p>
            <a:pPr marL="0" indent="0" eaLnBrk="1" hangingPunct="1">
              <a:spcBef>
                <a:spcPts val="600"/>
              </a:spcBef>
              <a:buNone/>
            </a:pPr>
            <a:endParaRPr lang="en-US" sz="1600" dirty="0"/>
          </a:p>
          <a:p>
            <a:pPr marL="0" indent="0" eaLnBrk="1" hangingPunct="1">
              <a:spcBef>
                <a:spcPts val="600"/>
              </a:spcBef>
              <a:buNone/>
            </a:pPr>
            <a:endParaRPr lang="en-US" sz="1400" dirty="0"/>
          </a:p>
          <a:p>
            <a:pPr eaLnBrk="1" hangingPunct="1">
              <a:spcBef>
                <a:spcPts val="600"/>
              </a:spcBef>
            </a:pPr>
            <a:endParaRPr lang="en-US" sz="1200" dirty="0"/>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266558"/>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sp>
        <p:nvSpPr>
          <p:cNvPr id="5" name="TextBox 4">
            <a:extLst>
              <a:ext uri="{FF2B5EF4-FFF2-40B4-BE49-F238E27FC236}">
                <a16:creationId xmlns:a16="http://schemas.microsoft.com/office/drawing/2014/main" id="{13903BD0-5A21-4337-AF81-30550369748A}"/>
              </a:ext>
            </a:extLst>
          </p:cNvPr>
          <p:cNvSpPr txBox="1"/>
          <p:nvPr/>
        </p:nvSpPr>
        <p:spPr>
          <a:xfrm>
            <a:off x="3896537" y="1446871"/>
            <a:ext cx="4796257" cy="384721"/>
          </a:xfrm>
          <a:prstGeom prst="rect">
            <a:avLst/>
          </a:prstGeom>
          <a:noFill/>
        </p:spPr>
        <p:txBody>
          <a:bodyPr wrap="square" rtlCol="0">
            <a:spAutoFit/>
          </a:bodyPr>
          <a:lstStyle/>
          <a:p>
            <a:r>
              <a:rPr lang="en-US" dirty="0">
                <a:latin typeface="+mn-lt"/>
              </a:rPr>
              <a:t>Refinery Locations and Supply by Corridor</a:t>
            </a:r>
          </a:p>
        </p:txBody>
      </p:sp>
      <p:pic>
        <p:nvPicPr>
          <p:cNvPr id="3" name="Picture 2">
            <a:extLst>
              <a:ext uri="{FF2B5EF4-FFF2-40B4-BE49-F238E27FC236}">
                <a16:creationId xmlns:a16="http://schemas.microsoft.com/office/drawing/2014/main" id="{40075A8E-11D1-4BDD-BBF8-0E1F7024C4E4}"/>
              </a:ext>
            </a:extLst>
          </p:cNvPr>
          <p:cNvPicPr>
            <a:picLocks noChangeAspect="1"/>
          </p:cNvPicPr>
          <p:nvPr/>
        </p:nvPicPr>
        <p:blipFill>
          <a:blip r:embed="rId3"/>
          <a:stretch>
            <a:fillRect/>
          </a:stretch>
        </p:blipFill>
        <p:spPr>
          <a:xfrm>
            <a:off x="3429000" y="1908580"/>
            <a:ext cx="5999109" cy="4325804"/>
          </a:xfrm>
          <a:prstGeom prst="rect">
            <a:avLst/>
          </a:prstGeom>
        </p:spPr>
      </p:pic>
    </p:spTree>
    <p:extLst>
      <p:ext uri="{BB962C8B-B14F-4D97-AF65-F5344CB8AC3E}">
        <p14:creationId xmlns:p14="http://schemas.microsoft.com/office/powerpoint/2010/main" val="123724893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3400" y="555896"/>
            <a:ext cx="8401050" cy="576944"/>
          </a:xfrm>
        </p:spPr>
        <p:txBody>
          <a:bodyPr/>
          <a:lstStyle/>
          <a:p>
            <a:pPr eaLnBrk="1" hangingPunct="1">
              <a:defRPr/>
            </a:pPr>
            <a:r>
              <a:rPr lang="en-US" sz="2800" dirty="0">
                <a:effectLst/>
              </a:rPr>
              <a:t>Gasoline Demand has Returned</a:t>
            </a:r>
          </a:p>
        </p:txBody>
      </p:sp>
      <p:sp>
        <p:nvSpPr>
          <p:cNvPr id="13315" name="Rectangle 3"/>
          <p:cNvSpPr>
            <a:spLocks noGrp="1" noChangeArrowheads="1"/>
          </p:cNvSpPr>
          <p:nvPr>
            <p:ph type="body" idx="1"/>
          </p:nvPr>
        </p:nvSpPr>
        <p:spPr>
          <a:xfrm>
            <a:off x="682256" y="1371600"/>
            <a:ext cx="8252194" cy="838200"/>
          </a:xfrm>
        </p:spPr>
        <p:txBody>
          <a:bodyPr/>
          <a:lstStyle/>
          <a:p>
            <a:pPr eaLnBrk="1" hangingPunct="1">
              <a:spcBef>
                <a:spcPts val="600"/>
              </a:spcBef>
            </a:pPr>
            <a:r>
              <a:rPr lang="en-US" sz="2000" dirty="0"/>
              <a:t>Demand has returned to 2019 levels.</a:t>
            </a:r>
          </a:p>
          <a:p>
            <a:pPr eaLnBrk="1" hangingPunct="1">
              <a:spcBef>
                <a:spcPts val="600"/>
              </a:spcBef>
            </a:pPr>
            <a:r>
              <a:rPr lang="en-US" sz="2000" dirty="0"/>
              <a:t>Production often exceeding 10 million barrels per day in 2022.</a:t>
            </a:r>
          </a:p>
          <a:p>
            <a:pPr marL="0" indent="0" eaLnBrk="1" hangingPunct="1">
              <a:spcBef>
                <a:spcPts val="600"/>
              </a:spcBef>
              <a:buNone/>
            </a:pPr>
            <a:endParaRPr lang="en-US" sz="2000" dirty="0"/>
          </a:p>
          <a:p>
            <a:pPr marL="0" indent="0" eaLnBrk="1" hangingPunct="1">
              <a:spcBef>
                <a:spcPts val="600"/>
              </a:spcBef>
              <a:buNone/>
            </a:pPr>
            <a:endParaRPr lang="en-US" sz="2000" dirty="0"/>
          </a:p>
        </p:txBody>
      </p:sp>
      <p:sp>
        <p:nvSpPr>
          <p:cNvPr id="4" name="Rectangle 3">
            <a:extLst>
              <a:ext uri="{FF2B5EF4-FFF2-40B4-BE49-F238E27FC236}">
                <a16:creationId xmlns:a16="http://schemas.microsoft.com/office/drawing/2014/main" id="{4E294199-5507-4D01-A087-55948E52E9D9}"/>
              </a:ext>
            </a:extLst>
          </p:cNvPr>
          <p:cNvSpPr/>
          <p:nvPr/>
        </p:nvSpPr>
        <p:spPr bwMode="auto">
          <a:xfrm flipV="1">
            <a:off x="628132" y="1094430"/>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F2C20EE7-F2E9-3E82-4DD8-998B856DB685}"/>
              </a:ext>
            </a:extLst>
          </p:cNvPr>
          <p:cNvPicPr>
            <a:picLocks noChangeAspect="1"/>
          </p:cNvPicPr>
          <p:nvPr/>
        </p:nvPicPr>
        <p:blipFill>
          <a:blip r:embed="rId3"/>
          <a:stretch>
            <a:fillRect/>
          </a:stretch>
        </p:blipFill>
        <p:spPr>
          <a:xfrm>
            <a:off x="1414757" y="2209800"/>
            <a:ext cx="6638336" cy="4710588"/>
          </a:xfrm>
          <a:prstGeom prst="rect">
            <a:avLst/>
          </a:prstGeom>
        </p:spPr>
      </p:pic>
    </p:spTree>
    <p:extLst>
      <p:ext uri="{BB962C8B-B14F-4D97-AF65-F5344CB8AC3E}">
        <p14:creationId xmlns:p14="http://schemas.microsoft.com/office/powerpoint/2010/main" val="6923387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603250" y="614813"/>
            <a:ext cx="8540750" cy="777331"/>
          </a:xfrm>
        </p:spPr>
        <p:txBody>
          <a:bodyPr>
            <a:normAutofit fontScale="90000"/>
          </a:bodyPr>
          <a:lstStyle/>
          <a:p>
            <a:pPr eaLnBrk="1" hangingPunct="1">
              <a:defRPr/>
            </a:pPr>
            <a:r>
              <a:rPr lang="en-US" sz="2800" dirty="0">
                <a:effectLst/>
              </a:rPr>
              <a:t>Some Areas Require Special Summer Gasoline Formulations to Reduce Air Pollution</a:t>
            </a:r>
          </a:p>
        </p:txBody>
      </p:sp>
      <p:sp>
        <p:nvSpPr>
          <p:cNvPr id="13315" name="Rectangle 3"/>
          <p:cNvSpPr>
            <a:spLocks noGrp="1" noChangeArrowheads="1"/>
          </p:cNvSpPr>
          <p:nvPr>
            <p:ph type="body" idx="1"/>
          </p:nvPr>
        </p:nvSpPr>
        <p:spPr>
          <a:xfrm>
            <a:off x="457200" y="1490049"/>
            <a:ext cx="7995557" cy="1220148"/>
          </a:xfrm>
        </p:spPr>
        <p:txBody>
          <a:bodyPr/>
          <a:lstStyle/>
          <a:p>
            <a:pPr marL="461963" indent="-236538" eaLnBrk="1" hangingPunct="1">
              <a:buFont typeface="Symbol" panose="05050102010706020507" pitchFamily="18" charset="2"/>
              <a:buChar char="·"/>
            </a:pPr>
            <a:r>
              <a:rPr lang="en-US" sz="1600" dirty="0"/>
              <a:t>Federal “Reformulated Gasoline (RFG)” and “State Implementation Plan (SIP)” – typically lower vapor pressure in high population or high pollution areas.</a:t>
            </a:r>
          </a:p>
          <a:p>
            <a:pPr marL="461963" indent="-236538" eaLnBrk="1" hangingPunct="1">
              <a:buFont typeface="Symbol" panose="05050102010706020507" pitchFamily="18" charset="2"/>
              <a:buChar char="·"/>
            </a:pPr>
            <a:r>
              <a:rPr lang="en-US" sz="1600" dirty="0"/>
              <a:t>California regulations control other gasoline properties and are in affect all year.</a:t>
            </a:r>
            <a:endParaRPr lang="en-US" sz="2000" dirty="0"/>
          </a:p>
          <a:p>
            <a:pPr eaLnBrk="1" hangingPunct="1"/>
            <a:endParaRPr lang="en-US" sz="2000" dirty="0"/>
          </a:p>
        </p:txBody>
      </p:sp>
      <p:sp>
        <p:nvSpPr>
          <p:cNvPr id="6" name="Rectangle 5">
            <a:extLst>
              <a:ext uri="{FF2B5EF4-FFF2-40B4-BE49-F238E27FC236}">
                <a16:creationId xmlns:a16="http://schemas.microsoft.com/office/drawing/2014/main" id="{6EF06862-BD05-4ED0-A1F8-C1A50C437063}"/>
              </a:ext>
            </a:extLst>
          </p:cNvPr>
          <p:cNvSpPr/>
          <p:nvPr/>
        </p:nvSpPr>
        <p:spPr bwMode="auto">
          <a:xfrm flipV="1">
            <a:off x="691243" y="1337538"/>
            <a:ext cx="8218714" cy="64770"/>
          </a:xfrm>
          <a:prstGeom prst="rect">
            <a:avLst/>
          </a:prstGeom>
          <a:solidFill>
            <a:schemeClr val="accent2"/>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solidFill>
                  <a:schemeClr val="bg1"/>
                </a:solidFill>
              </a:ln>
              <a:solidFill>
                <a:schemeClr val="tx1"/>
              </a:solidFill>
              <a:effectLst/>
              <a:latin typeface="Verdana" pitchFamily="34" charset="0"/>
            </a:endParaRPr>
          </a:p>
        </p:txBody>
      </p:sp>
      <p:pic>
        <p:nvPicPr>
          <p:cNvPr id="3" name="Picture 2">
            <a:extLst>
              <a:ext uri="{FF2B5EF4-FFF2-40B4-BE49-F238E27FC236}">
                <a16:creationId xmlns:a16="http://schemas.microsoft.com/office/drawing/2014/main" id="{65DCF2FA-C808-45F8-A86B-1EB5B5B1CFCA}"/>
              </a:ext>
            </a:extLst>
          </p:cNvPr>
          <p:cNvPicPr>
            <a:picLocks noChangeAspect="1"/>
          </p:cNvPicPr>
          <p:nvPr/>
        </p:nvPicPr>
        <p:blipFill>
          <a:blip r:embed="rId3"/>
          <a:stretch>
            <a:fillRect/>
          </a:stretch>
        </p:blipFill>
        <p:spPr>
          <a:xfrm>
            <a:off x="1463675" y="2541895"/>
            <a:ext cx="6819900" cy="4298346"/>
          </a:xfrm>
          <a:prstGeom prst="rect">
            <a:avLst/>
          </a:prstGeom>
        </p:spPr>
      </p:pic>
    </p:spTree>
    <p:extLst>
      <p:ext uri="{BB962C8B-B14F-4D97-AF65-F5344CB8AC3E}">
        <p14:creationId xmlns:p14="http://schemas.microsoft.com/office/powerpoint/2010/main" val="185653964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93B9-2018-4866-A162-8E39CC568ED0}"/>
              </a:ext>
            </a:extLst>
          </p:cNvPr>
          <p:cNvSpPr>
            <a:spLocks noGrp="1"/>
          </p:cNvSpPr>
          <p:nvPr>
            <p:ph type="title"/>
          </p:nvPr>
        </p:nvSpPr>
        <p:spPr>
          <a:xfrm>
            <a:off x="600075" y="2687638"/>
            <a:ext cx="8401050" cy="969962"/>
          </a:xfrm>
        </p:spPr>
        <p:txBody>
          <a:bodyPr/>
          <a:lstStyle/>
          <a:p>
            <a:r>
              <a:rPr lang="en-US" dirty="0"/>
              <a:t>With that as an overview lets move on to factors affecting Gasoline Cost</a:t>
            </a:r>
          </a:p>
        </p:txBody>
      </p:sp>
    </p:spTree>
    <p:extLst>
      <p:ext uri="{BB962C8B-B14F-4D97-AF65-F5344CB8AC3E}">
        <p14:creationId xmlns:p14="http://schemas.microsoft.com/office/powerpoint/2010/main" val="3825232041"/>
      </p:ext>
    </p:extLst>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66788"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66788"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748</Words>
  <Application>Microsoft Office PowerPoint</Application>
  <PresentationFormat>Custom</PresentationFormat>
  <Paragraphs>100</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Courier New</vt:lpstr>
      <vt:lpstr>Symbol</vt:lpstr>
      <vt:lpstr>Verdana</vt:lpstr>
      <vt:lpstr>Wingdings</vt:lpstr>
      <vt:lpstr>Profile</vt:lpstr>
      <vt:lpstr>Getting to the Bottom of Higher Gasoline Prices </vt:lpstr>
      <vt:lpstr>What is Driving Our Gasoline Prices?</vt:lpstr>
      <vt:lpstr>Gasoline Pump Prices do Vary Considerably Across the US</vt:lpstr>
      <vt:lpstr>EIA PADD Regions</vt:lpstr>
      <vt:lpstr>Gasoline Pump Prices - Have Varied from $2 to $5 per Gallon in the Last 2 Years</vt:lpstr>
      <vt:lpstr>Gasoline is Produced in Refining Centers and Transported by Truck/Barge/Pipeline to Markets</vt:lpstr>
      <vt:lpstr>Gasoline Demand has Returned</vt:lpstr>
      <vt:lpstr>Some Areas Require Special Summer Gasoline Formulations to Reduce Air Pollution</vt:lpstr>
      <vt:lpstr>With that as an overview lets move on to factors affecting Gasoline Cost</vt:lpstr>
      <vt:lpstr>Crude – Typically 50% to 65% of Pump Price </vt:lpstr>
      <vt:lpstr>Taxes –  Varies from 32 to 86 Cents per Gallon</vt:lpstr>
      <vt:lpstr>Refinery Cash OPEX and Logistics Costs</vt:lpstr>
      <vt:lpstr>Refinery G&amp;A and Sustaining CAPEX Costs</vt:lpstr>
      <vt:lpstr>Renewable Fuels Program Costs </vt:lpstr>
      <vt:lpstr>California Gasoline – Additional Costs</vt:lpstr>
      <vt:lpstr>Illustrative Example – San Antonio, Salt Lake City, Los Angeles</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2019-06-17T18:59:47Z</dcterms:created>
  <dcterms:modified xsi:type="dcterms:W3CDTF">2023-01-05T19:02:18Z</dcterms:modified>
</cp:coreProperties>
</file>