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4"/>
  </p:sldMasterIdLst>
  <p:sldIdLst>
    <p:sldId id="257" r:id="rId5"/>
    <p:sldId id="268" r:id="rId6"/>
    <p:sldId id="272" r:id="rId7"/>
    <p:sldId id="267" r:id="rId8"/>
    <p:sldId id="262" r:id="rId9"/>
    <p:sldId id="264" r:id="rId10"/>
    <p:sldId id="266" r:id="rId11"/>
    <p:sldId id="265" r:id="rId12"/>
    <p:sldId id="269" r:id="rId13"/>
    <p:sldId id="270" r:id="rId14"/>
    <p:sldId id="273" r:id="rId15"/>
    <p:sldId id="27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19" autoAdjust="0"/>
  </p:normalViewPr>
  <p:slideViewPr>
    <p:cSldViewPr snapToGrid="0">
      <p:cViewPr varScale="1">
        <p:scale>
          <a:sx n="123" d="100"/>
          <a:sy n="123" d="100"/>
        </p:scale>
        <p:origin x="114"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0C0817-A112-4847-8014-A94B7D2A4EA3}" type="datetime1">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717688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FA2B21-3FCD-4721-B95C-427943F61125}" type="datetime1">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28874274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FA2B21-3FCD-4721-B95C-427943F61125}" type="datetime1">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2331097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FA2B21-3FCD-4721-B95C-427943F61125}" type="datetime1">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4344074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FA2B21-3FCD-4721-B95C-427943F61125}" type="datetime1">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2736754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FA2B21-3FCD-4721-B95C-427943F61125}" type="datetime1">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47856907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58733811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05880953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918578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C646AA-F36E-4540-911D-FFFC0A0EF24A}" type="datetime1">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13308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601130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5/16/2022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046780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5/16/2022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343115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5/16/2022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549576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8D12A6-918A-48BD-8CB9-CA713993B0EA}" type="datetime1">
              <a:rPr lang="en-US" smtClean="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44734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
        <p:nvSpPr>
          <p:cNvPr id="5" name="Date Placeholder 4"/>
          <p:cNvSpPr>
            <a:spLocks noGrp="1"/>
          </p:cNvSpPr>
          <p:nvPr>
            <p:ph type="dt" sz="half" idx="10"/>
          </p:nvPr>
        </p:nvSpPr>
        <p:spPr/>
        <p:txBody>
          <a:bodyPr/>
          <a:lstStyle/>
          <a:p>
            <a:fld id="{E778CE86-875F-4587-BCF6-FA054AFC0D53}" type="datetime1">
              <a:rPr lang="en-US" smtClean="0"/>
              <a:pPr/>
              <a:t>5/16/2022</a:t>
            </a:fld>
            <a:endParaRPr lang="en-US" dirty="0"/>
          </a:p>
        </p:txBody>
      </p:sp>
    </p:spTree>
    <p:extLst>
      <p:ext uri="{BB962C8B-B14F-4D97-AF65-F5344CB8AC3E}">
        <p14:creationId xmlns:p14="http://schemas.microsoft.com/office/powerpoint/2010/main" val="2757770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6FA2B21-3FCD-4721-B95C-427943F61125}" type="datetime1">
              <a:rPr lang="en-US" smtClean="0"/>
              <a:t>5/16/2022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9738478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80" cy="6857990"/>
          </a:xfrm>
          <a:prstGeom prst="rect">
            <a:avLst/>
          </a:prstGeom>
        </p:spPr>
      </p:pic>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580640" y="878178"/>
            <a:ext cx="4775075" cy="1630907"/>
          </a:xfrm>
        </p:spPr>
        <p:txBody>
          <a:bodyPr>
            <a:normAutofit/>
          </a:bodyPr>
          <a:lstStyle/>
          <a:p>
            <a:r>
              <a:rPr lang="en-US" sz="4400" dirty="0">
                <a:solidFill>
                  <a:schemeClr val="tx1"/>
                </a:solidFill>
                <a:effectLst>
                  <a:outerShdw blurRad="38100" dist="38100" dir="2700000" algn="tl">
                    <a:srgbClr val="000000">
                      <a:alpha val="43137"/>
                    </a:srgbClr>
                  </a:outerShdw>
                </a:effectLst>
              </a:rPr>
              <a:t>Crypto Mining Using Natural Gas</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6508922" y="2597494"/>
            <a:ext cx="4775075" cy="559656"/>
          </a:xfrm>
        </p:spPr>
        <p:txBody>
          <a:bodyPr>
            <a:normAutofit/>
          </a:bodyPr>
          <a:lstStyle/>
          <a:p>
            <a:pPr>
              <a:spcAft>
                <a:spcPts val="600"/>
              </a:spcAft>
            </a:pPr>
            <a:r>
              <a:rPr lang="en-US" dirty="0">
                <a:solidFill>
                  <a:schemeClr val="tx1"/>
                </a:solidFill>
                <a:effectLst>
                  <a:outerShdw blurRad="38100" dist="38100" dir="2700000" algn="tl">
                    <a:srgbClr val="000000">
                      <a:alpha val="43137"/>
                    </a:srgbClr>
                  </a:outerShdw>
                </a:effectLst>
              </a:rPr>
              <a:t>Matthew Milligan, CPA, APA</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E678E-2DF9-433F-932E-2BB9AE2F4121}"/>
              </a:ext>
            </a:extLst>
          </p:cNvPr>
          <p:cNvSpPr>
            <a:spLocks noGrp="1"/>
          </p:cNvSpPr>
          <p:nvPr>
            <p:ph type="title"/>
          </p:nvPr>
        </p:nvSpPr>
        <p:spPr/>
        <p:txBody>
          <a:bodyPr/>
          <a:lstStyle/>
          <a:p>
            <a:r>
              <a:rPr lang="en-US" dirty="0"/>
              <a:t>Short List of Crypto Coins and Tokens</a:t>
            </a:r>
          </a:p>
        </p:txBody>
      </p:sp>
      <p:sp>
        <p:nvSpPr>
          <p:cNvPr id="3" name="Content Placeholder 2">
            <a:extLst>
              <a:ext uri="{FF2B5EF4-FFF2-40B4-BE49-F238E27FC236}">
                <a16:creationId xmlns:a16="http://schemas.microsoft.com/office/drawing/2014/main" id="{A0E8D151-D7C8-462A-8DBE-25C743801B2C}"/>
              </a:ext>
            </a:extLst>
          </p:cNvPr>
          <p:cNvSpPr>
            <a:spLocks noGrp="1"/>
          </p:cNvSpPr>
          <p:nvPr>
            <p:ph sz="half" idx="1"/>
          </p:nvPr>
        </p:nvSpPr>
        <p:spPr>
          <a:xfrm>
            <a:off x="677335" y="2160589"/>
            <a:ext cx="9076266" cy="3880772"/>
          </a:xfrm>
        </p:spPr>
        <p:txBody>
          <a:bodyPr>
            <a:normAutofit fontScale="85000" lnSpcReduction="10000"/>
          </a:bodyPr>
          <a:lstStyle/>
          <a:p>
            <a:r>
              <a:rPr lang="en-US" dirty="0">
                <a:latin typeface="Roboto" panose="02000000000000000000" pitchFamily="2" charset="0"/>
                <a:ea typeface="Roboto" panose="02000000000000000000" pitchFamily="2" charset="0"/>
              </a:rPr>
              <a:t>Bitcoin (BTC) - </a:t>
            </a:r>
            <a:r>
              <a:rPr lang="en-US" b="0" i="0" dirty="0">
                <a:solidFill>
                  <a:srgbClr val="111111"/>
                </a:solidFill>
                <a:effectLst/>
                <a:latin typeface="Roboto" panose="02000000000000000000" pitchFamily="2" charset="0"/>
                <a:ea typeface="Roboto" panose="02000000000000000000" pitchFamily="2" charset="0"/>
              </a:rPr>
              <a:t>a type of digital currency in which a record of transactions is maintained and new units of currency are generated by the computational solution of mathematical problems, and which operates independently of a central bank.  </a:t>
            </a:r>
            <a:r>
              <a:rPr lang="en-US" dirty="0">
                <a:solidFill>
                  <a:srgbClr val="111111"/>
                </a:solidFill>
                <a:latin typeface="Roboto" panose="02000000000000000000" pitchFamily="2" charset="0"/>
                <a:ea typeface="Roboto" panose="02000000000000000000" pitchFamily="2" charset="0"/>
              </a:rPr>
              <a:t>BTC will be limited to only 21 million BTC.  </a:t>
            </a:r>
          </a:p>
          <a:p>
            <a:r>
              <a:rPr lang="en-US" dirty="0" err="1">
                <a:solidFill>
                  <a:srgbClr val="111111"/>
                </a:solidFill>
                <a:latin typeface="Roboto" panose="02000000000000000000" pitchFamily="2" charset="0"/>
                <a:ea typeface="Roboto" panose="02000000000000000000" pitchFamily="2" charset="0"/>
              </a:rPr>
              <a:t>Etherium</a:t>
            </a:r>
            <a:r>
              <a:rPr lang="en-US" dirty="0">
                <a:solidFill>
                  <a:srgbClr val="111111"/>
                </a:solidFill>
                <a:latin typeface="Roboto" panose="02000000000000000000" pitchFamily="2" charset="0"/>
                <a:ea typeface="Roboto" panose="02000000000000000000" pitchFamily="2" charset="0"/>
              </a:rPr>
              <a:t> (Eth) - </a:t>
            </a:r>
            <a:r>
              <a:rPr lang="en-US" b="0" i="0" dirty="0">
                <a:solidFill>
                  <a:schemeClr val="tx1"/>
                </a:solidFill>
                <a:effectLst/>
                <a:latin typeface="Roboto" panose="02000000000000000000" pitchFamily="2" charset="0"/>
                <a:ea typeface="Roboto" panose="02000000000000000000" pitchFamily="2" charset="0"/>
              </a:rPr>
              <a:t>Ethereum is a decentralized, open-source blockchain with smart contract functionality. Ether is the native cryptocurrency of the platform. Among cryptocurrencies, Ether is second only to Bitcoin in market capitalization.</a:t>
            </a:r>
            <a:endParaRPr lang="en-US" dirty="0">
              <a:solidFill>
                <a:schemeClr val="tx1"/>
              </a:solidFill>
              <a:latin typeface="Roboto" panose="02000000000000000000" pitchFamily="2" charset="0"/>
              <a:ea typeface="Roboto" panose="02000000000000000000" pitchFamily="2" charset="0"/>
            </a:endParaRPr>
          </a:p>
          <a:p>
            <a:r>
              <a:rPr lang="en-US" dirty="0">
                <a:solidFill>
                  <a:schemeClr val="tx1"/>
                </a:solidFill>
                <a:latin typeface="Roboto" panose="02000000000000000000" pitchFamily="2" charset="0"/>
                <a:ea typeface="Roboto" panose="02000000000000000000" pitchFamily="2" charset="0"/>
              </a:rPr>
              <a:t>Litecoin (LTC) - </a:t>
            </a:r>
            <a:r>
              <a:rPr lang="en-US" b="0" i="0" dirty="0">
                <a:solidFill>
                  <a:schemeClr val="tx1"/>
                </a:solidFill>
                <a:effectLst/>
                <a:latin typeface="Roboto" panose="02000000000000000000" pitchFamily="2" charset="0"/>
                <a:ea typeface="Roboto" panose="02000000000000000000" pitchFamily="2" charset="0"/>
              </a:rPr>
              <a:t>Litecoin is a peer-to-peer cryptocurrency and open-source software project released under the MIT/X11 license. Litecoin was an early bitcoin spinoff or altcoin, starting in October 2011. In technical details, Litecoin is nearly identical to Bitcoin.</a:t>
            </a:r>
            <a:endParaRPr lang="en-US" dirty="0">
              <a:solidFill>
                <a:schemeClr val="tx1"/>
              </a:solidFill>
              <a:latin typeface="Roboto" panose="02000000000000000000" pitchFamily="2" charset="0"/>
              <a:ea typeface="Roboto" panose="02000000000000000000" pitchFamily="2" charset="0"/>
            </a:endParaRPr>
          </a:p>
          <a:p>
            <a:r>
              <a:rPr lang="en-US" dirty="0">
                <a:solidFill>
                  <a:srgbClr val="111111"/>
                </a:solidFill>
                <a:latin typeface="Roboto" panose="02000000000000000000" pitchFamily="2" charset="0"/>
                <a:ea typeface="Roboto" panose="02000000000000000000" pitchFamily="2" charset="0"/>
              </a:rPr>
              <a:t>Dogecoin (DOGE) - </a:t>
            </a:r>
            <a:r>
              <a:rPr lang="en-US" b="0" i="0" dirty="0">
                <a:solidFill>
                  <a:schemeClr val="tx1"/>
                </a:solidFill>
                <a:effectLst/>
                <a:latin typeface="Roboto" panose="02000000000000000000" pitchFamily="2" charset="0"/>
                <a:ea typeface="Roboto" panose="02000000000000000000" pitchFamily="2" charset="0"/>
              </a:rPr>
              <a:t>Dogecoin is a peer-to-peer, open-source cryptocurrency. It is considered an altcoin and an almost sarcastic meme coin. While it was created seemingly as a joke, its blockchain still has merit.</a:t>
            </a:r>
            <a:endParaRPr lang="en-US" dirty="0">
              <a:solidFill>
                <a:schemeClr val="tx1"/>
              </a:solidFill>
              <a:latin typeface="Roboto" panose="02000000000000000000" pitchFamily="2" charset="0"/>
              <a:ea typeface="Roboto" panose="02000000000000000000" pitchFamily="2" charset="0"/>
            </a:endParaRPr>
          </a:p>
          <a:p>
            <a:r>
              <a:rPr lang="en-US" dirty="0">
                <a:solidFill>
                  <a:srgbClr val="111111"/>
                </a:solidFill>
                <a:latin typeface="Roboto" panose="02000000000000000000" pitchFamily="2" charset="0"/>
                <a:ea typeface="Roboto" panose="02000000000000000000" pitchFamily="2" charset="0"/>
              </a:rPr>
              <a:t>Shiba coin (SHIBUSD) - </a:t>
            </a:r>
            <a:r>
              <a:rPr lang="en-US" b="0" i="0" dirty="0">
                <a:solidFill>
                  <a:srgbClr val="111111"/>
                </a:solidFill>
                <a:effectLst/>
                <a:latin typeface="Roboto" panose="02000000000000000000" pitchFamily="2" charset="0"/>
                <a:ea typeface="Roboto" panose="02000000000000000000" pitchFamily="2" charset="0"/>
              </a:rPr>
              <a:t>Shiba </a:t>
            </a:r>
            <a:r>
              <a:rPr lang="en-US" b="0" i="0" dirty="0" err="1">
                <a:solidFill>
                  <a:srgbClr val="111111"/>
                </a:solidFill>
                <a:effectLst/>
                <a:latin typeface="Roboto" panose="02000000000000000000" pitchFamily="2" charset="0"/>
                <a:ea typeface="Roboto" panose="02000000000000000000" pitchFamily="2" charset="0"/>
              </a:rPr>
              <a:t>Inu</a:t>
            </a:r>
            <a:r>
              <a:rPr lang="en-US" b="0" i="0" dirty="0">
                <a:solidFill>
                  <a:srgbClr val="111111"/>
                </a:solidFill>
                <a:effectLst/>
                <a:latin typeface="Roboto" panose="02000000000000000000" pitchFamily="2" charset="0"/>
                <a:ea typeface="Roboto" panose="02000000000000000000" pitchFamily="2" charset="0"/>
              </a:rPr>
              <a:t> is an </a:t>
            </a:r>
            <a:r>
              <a:rPr lang="en-US" b="0" i="0" dirty="0" err="1">
                <a:solidFill>
                  <a:srgbClr val="111111"/>
                </a:solidFill>
                <a:effectLst/>
                <a:latin typeface="Roboto" panose="02000000000000000000" pitchFamily="2" charset="0"/>
                <a:ea typeface="Roboto" panose="02000000000000000000" pitchFamily="2" charset="0"/>
              </a:rPr>
              <a:t>Etherium</a:t>
            </a:r>
            <a:r>
              <a:rPr lang="en-US" b="0" i="0" dirty="0">
                <a:solidFill>
                  <a:srgbClr val="111111"/>
                </a:solidFill>
                <a:effectLst/>
                <a:latin typeface="Roboto" panose="02000000000000000000" pitchFamily="2" charset="0"/>
                <a:ea typeface="Roboto" panose="02000000000000000000" pitchFamily="2" charset="0"/>
              </a:rPr>
              <a:t>-based altcoin that features the Shiba </a:t>
            </a:r>
            <a:r>
              <a:rPr lang="en-US" b="0" i="0" dirty="0" err="1">
                <a:solidFill>
                  <a:srgbClr val="111111"/>
                </a:solidFill>
                <a:effectLst/>
                <a:latin typeface="Roboto" panose="02000000000000000000" pitchFamily="2" charset="0"/>
                <a:ea typeface="Roboto" panose="02000000000000000000" pitchFamily="2" charset="0"/>
              </a:rPr>
              <a:t>Inu</a:t>
            </a:r>
            <a:r>
              <a:rPr lang="en-US" b="0" i="0" dirty="0">
                <a:solidFill>
                  <a:srgbClr val="111111"/>
                </a:solidFill>
                <a:effectLst/>
                <a:latin typeface="Roboto" panose="02000000000000000000" pitchFamily="2" charset="0"/>
                <a:ea typeface="Roboto" panose="02000000000000000000" pitchFamily="2" charset="0"/>
              </a:rPr>
              <a:t>—a Japanese breed of hunting dog—as its mascot. Shiba </a:t>
            </a:r>
            <a:r>
              <a:rPr lang="en-US" b="0" i="0" dirty="0" err="1">
                <a:solidFill>
                  <a:srgbClr val="111111"/>
                </a:solidFill>
                <a:effectLst/>
                <a:latin typeface="Roboto" panose="02000000000000000000" pitchFamily="2" charset="0"/>
                <a:ea typeface="Roboto" panose="02000000000000000000" pitchFamily="2" charset="0"/>
              </a:rPr>
              <a:t>Inu</a:t>
            </a:r>
            <a:r>
              <a:rPr lang="en-US" b="0" i="0" dirty="0">
                <a:solidFill>
                  <a:srgbClr val="111111"/>
                </a:solidFill>
                <a:effectLst/>
                <a:latin typeface="Roboto" panose="02000000000000000000" pitchFamily="2" charset="0"/>
                <a:ea typeface="Roboto" panose="02000000000000000000" pitchFamily="2" charset="0"/>
              </a:rPr>
              <a:t> is widely considered to be an alternative to Dogecoin. </a:t>
            </a:r>
            <a:endParaRPr lang="en-US"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2690732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77F38-649C-5CFA-C40E-4F5BAA4409CE}"/>
              </a:ext>
            </a:extLst>
          </p:cNvPr>
          <p:cNvSpPr>
            <a:spLocks noGrp="1"/>
          </p:cNvSpPr>
          <p:nvPr>
            <p:ph type="title"/>
          </p:nvPr>
        </p:nvSpPr>
        <p:spPr/>
        <p:txBody>
          <a:bodyPr/>
          <a:lstStyle/>
          <a:p>
            <a:r>
              <a:rPr lang="en-US" dirty="0"/>
              <a:t>Bitcoin Price Chart – 1 Year</a:t>
            </a:r>
          </a:p>
        </p:txBody>
      </p:sp>
      <p:pic>
        <p:nvPicPr>
          <p:cNvPr id="5" name="Content Placeholder 4">
            <a:extLst>
              <a:ext uri="{FF2B5EF4-FFF2-40B4-BE49-F238E27FC236}">
                <a16:creationId xmlns:a16="http://schemas.microsoft.com/office/drawing/2014/main" id="{AA87E517-40C6-D254-ED1B-7B77EA192616}"/>
              </a:ext>
            </a:extLst>
          </p:cNvPr>
          <p:cNvPicPr>
            <a:picLocks noGrp="1" noChangeAspect="1"/>
          </p:cNvPicPr>
          <p:nvPr>
            <p:ph idx="1"/>
          </p:nvPr>
        </p:nvPicPr>
        <p:blipFill>
          <a:blip r:embed="rId2"/>
          <a:stretch>
            <a:fillRect/>
          </a:stretch>
        </p:blipFill>
        <p:spPr>
          <a:xfrm>
            <a:off x="784954" y="1571625"/>
            <a:ext cx="7246940" cy="3247980"/>
          </a:xfrm>
        </p:spPr>
      </p:pic>
      <p:sp>
        <p:nvSpPr>
          <p:cNvPr id="6" name="TextBox 5">
            <a:extLst>
              <a:ext uri="{FF2B5EF4-FFF2-40B4-BE49-F238E27FC236}">
                <a16:creationId xmlns:a16="http://schemas.microsoft.com/office/drawing/2014/main" id="{7BD5FB13-7265-8EE5-62C9-9CD2D1B87444}"/>
              </a:ext>
            </a:extLst>
          </p:cNvPr>
          <p:cNvSpPr txBox="1"/>
          <p:nvPr/>
        </p:nvSpPr>
        <p:spPr>
          <a:xfrm>
            <a:off x="784954" y="5191080"/>
            <a:ext cx="7246940" cy="646331"/>
          </a:xfrm>
          <a:prstGeom prst="rect">
            <a:avLst/>
          </a:prstGeom>
          <a:noFill/>
        </p:spPr>
        <p:txBody>
          <a:bodyPr wrap="square" rtlCol="0">
            <a:spAutoFit/>
          </a:bodyPr>
          <a:lstStyle/>
          <a:p>
            <a:r>
              <a:rPr lang="en-US" dirty="0"/>
              <a:t>Price on 5/16/2022 = $29,500/BTC</a:t>
            </a:r>
          </a:p>
          <a:p>
            <a:r>
              <a:rPr lang="en-US" dirty="0"/>
              <a:t>All-Time High = $68,789/BTC</a:t>
            </a:r>
          </a:p>
        </p:txBody>
      </p:sp>
    </p:spTree>
    <p:extLst>
      <p:ext uri="{BB962C8B-B14F-4D97-AF65-F5344CB8AC3E}">
        <p14:creationId xmlns:p14="http://schemas.microsoft.com/office/powerpoint/2010/main" val="3756330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475B4-B9B8-EAEA-A636-73C9B14336AA}"/>
              </a:ext>
            </a:extLst>
          </p:cNvPr>
          <p:cNvSpPr>
            <a:spLocks noGrp="1"/>
          </p:cNvSpPr>
          <p:nvPr>
            <p:ph type="title"/>
          </p:nvPr>
        </p:nvSpPr>
        <p:spPr/>
        <p:txBody>
          <a:bodyPr/>
          <a:lstStyle/>
          <a:p>
            <a:r>
              <a:rPr lang="en-US" dirty="0"/>
              <a:t>Current Environment</a:t>
            </a:r>
          </a:p>
        </p:txBody>
      </p:sp>
      <p:sp>
        <p:nvSpPr>
          <p:cNvPr id="3" name="Content Placeholder 2">
            <a:extLst>
              <a:ext uri="{FF2B5EF4-FFF2-40B4-BE49-F238E27FC236}">
                <a16:creationId xmlns:a16="http://schemas.microsoft.com/office/drawing/2014/main" id="{22CD4FC5-153C-0FAE-9695-9254C071FAF1}"/>
              </a:ext>
            </a:extLst>
          </p:cNvPr>
          <p:cNvSpPr>
            <a:spLocks noGrp="1"/>
          </p:cNvSpPr>
          <p:nvPr>
            <p:ph idx="1"/>
          </p:nvPr>
        </p:nvSpPr>
        <p:spPr/>
        <p:txBody>
          <a:bodyPr>
            <a:normAutofit fontScale="85000" lnSpcReduction="10000"/>
          </a:bodyPr>
          <a:lstStyle/>
          <a:p>
            <a:r>
              <a:rPr lang="en-US" dirty="0"/>
              <a:t>UST/Terra Coin/Luna Coin Default – Lost 99.7% of value over a weekend.</a:t>
            </a:r>
          </a:p>
          <a:p>
            <a:r>
              <a:rPr lang="en-US" dirty="0"/>
              <a:t>Coinbase hinting at user wallets being included as assets if bankruptcy were to occur.</a:t>
            </a:r>
          </a:p>
          <a:p>
            <a:r>
              <a:rPr lang="en-US" dirty="0"/>
              <a:t>Michael Saylor and </a:t>
            </a:r>
            <a:r>
              <a:rPr lang="en-US" dirty="0" err="1"/>
              <a:t>Microstrategy</a:t>
            </a:r>
            <a:r>
              <a:rPr lang="en-US" dirty="0"/>
              <a:t> holdings and the $21,000/BTC potential margin call.</a:t>
            </a:r>
          </a:p>
          <a:p>
            <a:r>
              <a:rPr lang="en-US" dirty="0"/>
              <a:t>Prior year highs ($68k+/BTC) incentivized a large increase in crypto miners and a corresponding increase in hash difficulty (18.3T hash diff. rate in 9/2021 vs. 26.6T hash diff. rate in 3/2022).  This has reduced the block reward dramatically. </a:t>
            </a:r>
          </a:p>
          <a:p>
            <a:r>
              <a:rPr lang="en-US" dirty="0"/>
              <a:t>Supply chain issues re: miner/equipment acquisitions coupled with rising energy/material costs. </a:t>
            </a:r>
          </a:p>
          <a:p>
            <a:r>
              <a:rPr lang="en-US" dirty="0"/>
              <a:t>Demand for service providers.</a:t>
            </a:r>
          </a:p>
          <a:p>
            <a:r>
              <a:rPr lang="en-US" dirty="0"/>
              <a:t>Potential Regulation </a:t>
            </a:r>
          </a:p>
          <a:p>
            <a:r>
              <a:rPr lang="en-US" dirty="0"/>
              <a:t>Potential Fed-Backed crypto currency (i.e. China’s blockchain system and ban of BTC).</a:t>
            </a:r>
          </a:p>
          <a:p>
            <a:r>
              <a:rPr lang="en-US" dirty="0"/>
              <a:t>Potential as a battery or back-up for the grid – limited possibility as most will be off-grid and not party to a gas marketing contract.</a:t>
            </a:r>
          </a:p>
        </p:txBody>
      </p:sp>
    </p:spTree>
    <p:extLst>
      <p:ext uri="{BB962C8B-B14F-4D97-AF65-F5344CB8AC3E}">
        <p14:creationId xmlns:p14="http://schemas.microsoft.com/office/powerpoint/2010/main" val="2576192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D35C9-158A-4F49-9219-145337EC40A1}"/>
              </a:ext>
            </a:extLst>
          </p:cNvPr>
          <p:cNvSpPr>
            <a:spLocks noGrp="1"/>
          </p:cNvSpPr>
          <p:nvPr>
            <p:ph type="title"/>
          </p:nvPr>
        </p:nvSpPr>
        <p:spPr/>
        <p:txBody>
          <a:bodyPr/>
          <a:lstStyle/>
          <a:p>
            <a:pPr algn="ctr"/>
            <a:r>
              <a:rPr lang="en-US" dirty="0"/>
              <a:t>Blockchain and Cryptocurrency</a:t>
            </a:r>
          </a:p>
        </p:txBody>
      </p:sp>
      <p:sp>
        <p:nvSpPr>
          <p:cNvPr id="3" name="Content Placeholder 2">
            <a:extLst>
              <a:ext uri="{FF2B5EF4-FFF2-40B4-BE49-F238E27FC236}">
                <a16:creationId xmlns:a16="http://schemas.microsoft.com/office/drawing/2014/main" id="{CE5FDE93-CD55-47D4-B8EF-3A2FC3BEF5ED}"/>
              </a:ext>
            </a:extLst>
          </p:cNvPr>
          <p:cNvSpPr>
            <a:spLocks noGrp="1"/>
          </p:cNvSpPr>
          <p:nvPr>
            <p:ph sz="half" idx="1"/>
          </p:nvPr>
        </p:nvSpPr>
        <p:spPr/>
        <p:txBody>
          <a:bodyPr>
            <a:normAutofit/>
          </a:bodyPr>
          <a:lstStyle/>
          <a:p>
            <a:r>
              <a:rPr lang="en-US" b="0" i="0" dirty="0">
                <a:effectLst/>
                <a:latin typeface="Roboto" panose="02000000000000000000" pitchFamily="2" charset="0"/>
                <a:ea typeface="Roboto" panose="02000000000000000000" pitchFamily="2" charset="0"/>
              </a:rPr>
              <a:t>A </a:t>
            </a:r>
            <a:r>
              <a:rPr lang="en-US" b="1" dirty="0">
                <a:latin typeface="Roboto" panose="02000000000000000000" pitchFamily="2" charset="0"/>
                <a:ea typeface="Roboto" panose="02000000000000000000" pitchFamily="2" charset="0"/>
              </a:rPr>
              <a:t>B</a:t>
            </a:r>
            <a:r>
              <a:rPr lang="en-US" b="1" i="0" dirty="0">
                <a:effectLst/>
                <a:latin typeface="Roboto" panose="02000000000000000000" pitchFamily="2" charset="0"/>
                <a:ea typeface="Roboto" panose="02000000000000000000" pitchFamily="2" charset="0"/>
              </a:rPr>
              <a:t>lockchain</a:t>
            </a:r>
            <a:r>
              <a:rPr lang="en-US" b="0" i="0" dirty="0">
                <a:effectLst/>
                <a:latin typeface="Roboto" panose="02000000000000000000" pitchFamily="2" charset="0"/>
                <a:ea typeface="Roboto" panose="02000000000000000000" pitchFamily="2" charset="0"/>
              </a:rPr>
              <a:t> is a</a:t>
            </a:r>
            <a:r>
              <a:rPr lang="en-US" b="1" i="0" dirty="0">
                <a:effectLst/>
                <a:latin typeface="Roboto" panose="02000000000000000000" pitchFamily="2" charset="0"/>
                <a:ea typeface="Roboto" panose="02000000000000000000" pitchFamily="2" charset="0"/>
              </a:rPr>
              <a:t> </a:t>
            </a:r>
            <a:r>
              <a:rPr lang="en-US" i="0" dirty="0">
                <a:effectLst/>
                <a:latin typeface="Roboto" panose="02000000000000000000" pitchFamily="2" charset="0"/>
                <a:ea typeface="Roboto" panose="02000000000000000000" pitchFamily="2" charset="0"/>
              </a:rPr>
              <a:t>permanent and secure digital record of cryptocurrency transactions</a:t>
            </a:r>
            <a:r>
              <a:rPr lang="en-US" b="0" i="0" dirty="0">
                <a:effectLst/>
                <a:latin typeface="Roboto" panose="02000000000000000000" pitchFamily="2" charset="0"/>
                <a:ea typeface="Roboto" panose="02000000000000000000" pitchFamily="2" charset="0"/>
              </a:rPr>
              <a:t>. The transactions are recorded chronologically and are available to be viewed publicly. The blockchain, as its name suggests, comprised of a linkage of blocks, where each block is simply a batch of completed transactions.</a:t>
            </a:r>
          </a:p>
          <a:p>
            <a:endParaRPr lang="en-US" dirty="0"/>
          </a:p>
        </p:txBody>
      </p:sp>
      <p:sp>
        <p:nvSpPr>
          <p:cNvPr id="4" name="Content Placeholder 3">
            <a:extLst>
              <a:ext uri="{FF2B5EF4-FFF2-40B4-BE49-F238E27FC236}">
                <a16:creationId xmlns:a16="http://schemas.microsoft.com/office/drawing/2014/main" id="{1DBA638F-AAE4-4488-A60E-5B88340D3F9D}"/>
              </a:ext>
            </a:extLst>
          </p:cNvPr>
          <p:cNvSpPr>
            <a:spLocks noGrp="1"/>
          </p:cNvSpPr>
          <p:nvPr>
            <p:ph sz="half" idx="2"/>
          </p:nvPr>
        </p:nvSpPr>
        <p:spPr/>
        <p:txBody>
          <a:bodyPr>
            <a:normAutofit/>
          </a:bodyPr>
          <a:lstStyle/>
          <a:p>
            <a:r>
              <a:rPr lang="en-US" b="1" i="0" dirty="0">
                <a:effectLst/>
                <a:latin typeface="Roboto" panose="02000000000000000000" pitchFamily="2" charset="0"/>
                <a:ea typeface="Roboto" panose="02000000000000000000" pitchFamily="2" charset="0"/>
              </a:rPr>
              <a:t>Cryptocurrency</a:t>
            </a:r>
            <a:r>
              <a:rPr lang="en-US" b="0" i="0" dirty="0">
                <a:effectLst/>
                <a:latin typeface="Roboto" panose="02000000000000000000" pitchFamily="2" charset="0"/>
                <a:ea typeface="Roboto" panose="02000000000000000000" pitchFamily="2" charset="0"/>
              </a:rPr>
              <a:t> is a digital currency in which transactions are verified and records maintained by a decentralized system using cryptography, rather than by a centralized authority.</a:t>
            </a:r>
          </a:p>
          <a:p>
            <a:endParaRPr lang="en-US" dirty="0"/>
          </a:p>
        </p:txBody>
      </p:sp>
    </p:spTree>
    <p:extLst>
      <p:ext uri="{BB962C8B-B14F-4D97-AF65-F5344CB8AC3E}">
        <p14:creationId xmlns:p14="http://schemas.microsoft.com/office/powerpoint/2010/main" val="1854137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DCF02-1F03-4E83-8DAC-397CEC506F92}"/>
              </a:ext>
            </a:extLst>
          </p:cNvPr>
          <p:cNvSpPr>
            <a:spLocks noGrp="1"/>
          </p:cNvSpPr>
          <p:nvPr>
            <p:ph type="title"/>
          </p:nvPr>
        </p:nvSpPr>
        <p:spPr/>
        <p:txBody>
          <a:bodyPr/>
          <a:lstStyle/>
          <a:p>
            <a:r>
              <a:rPr lang="en-US" dirty="0"/>
              <a:t>Hash Difficulty, Block Rewards, Halving</a:t>
            </a:r>
          </a:p>
        </p:txBody>
      </p:sp>
      <p:sp>
        <p:nvSpPr>
          <p:cNvPr id="3" name="Content Placeholder 2">
            <a:extLst>
              <a:ext uri="{FF2B5EF4-FFF2-40B4-BE49-F238E27FC236}">
                <a16:creationId xmlns:a16="http://schemas.microsoft.com/office/drawing/2014/main" id="{8267AC48-B538-4426-9BBA-030F2714D966}"/>
              </a:ext>
            </a:extLst>
          </p:cNvPr>
          <p:cNvSpPr>
            <a:spLocks noGrp="1"/>
          </p:cNvSpPr>
          <p:nvPr>
            <p:ph sz="half" idx="1"/>
          </p:nvPr>
        </p:nvSpPr>
        <p:spPr/>
        <p:txBody>
          <a:bodyPr>
            <a:normAutofit fontScale="85000" lnSpcReduction="20000"/>
          </a:bodyPr>
          <a:lstStyle/>
          <a:p>
            <a:pPr algn="l"/>
            <a:r>
              <a:rPr lang="en-US" b="1" i="0" dirty="0">
                <a:effectLst/>
                <a:latin typeface="Roboto" panose="02000000000000000000" pitchFamily="2" charset="0"/>
                <a:ea typeface="Roboto" panose="02000000000000000000" pitchFamily="2" charset="0"/>
              </a:rPr>
              <a:t>Hash rate</a:t>
            </a:r>
            <a:r>
              <a:rPr lang="en-US" b="0" i="0" dirty="0">
                <a:effectLst/>
                <a:latin typeface="Roboto" panose="02000000000000000000" pitchFamily="2" charset="0"/>
                <a:ea typeface="Roboto" panose="02000000000000000000" pitchFamily="2" charset="0"/>
              </a:rPr>
              <a:t>, also known as hash power, is a measure of a </a:t>
            </a:r>
            <a:r>
              <a:rPr lang="en-US" b="0" i="0" u="none" strike="noStrike" dirty="0">
                <a:effectLst/>
                <a:latin typeface="Roboto" panose="02000000000000000000" pitchFamily="2" charset="0"/>
                <a:ea typeface="Roboto" panose="02000000000000000000" pitchFamily="2" charset="0"/>
              </a:rPr>
              <a:t>miner’s</a:t>
            </a:r>
            <a:r>
              <a:rPr lang="en-US" b="0" i="0" dirty="0">
                <a:effectLst/>
                <a:latin typeface="Roboto" panose="02000000000000000000" pitchFamily="2" charset="0"/>
                <a:ea typeface="Roboto" panose="02000000000000000000" pitchFamily="2" charset="0"/>
              </a:rPr>
              <a:t> performance. It is defined as the rate at which a computer can create output hashes from a given input. In other words, it is the number of random guesses that a computing unit can make within a particular timeframe.</a:t>
            </a:r>
            <a:r>
              <a:rPr lang="en-US" b="0" i="0" dirty="0">
                <a:solidFill>
                  <a:srgbClr val="111111"/>
                </a:solidFill>
                <a:effectLst/>
                <a:latin typeface="Roboto" panose="02000000000000000000" pitchFamily="2" charset="0"/>
                <a:ea typeface="Roboto" panose="02000000000000000000" pitchFamily="2" charset="0"/>
              </a:rPr>
              <a:t>.</a:t>
            </a:r>
          </a:p>
          <a:p>
            <a:r>
              <a:rPr lang="en-US" b="0" i="0" dirty="0">
                <a:solidFill>
                  <a:srgbClr val="111111"/>
                </a:solidFill>
                <a:effectLst/>
                <a:latin typeface="Roboto" panose="02000000000000000000" pitchFamily="2" charset="0"/>
              </a:rPr>
              <a:t>A </a:t>
            </a:r>
            <a:r>
              <a:rPr lang="en-US" b="1" i="0" dirty="0">
                <a:solidFill>
                  <a:srgbClr val="111111"/>
                </a:solidFill>
                <a:effectLst/>
                <a:latin typeface="Roboto" panose="02000000000000000000" pitchFamily="2" charset="0"/>
              </a:rPr>
              <a:t>halving</a:t>
            </a:r>
            <a:r>
              <a:rPr lang="en-US" b="0" i="0" dirty="0">
                <a:solidFill>
                  <a:srgbClr val="111111"/>
                </a:solidFill>
                <a:effectLst/>
                <a:latin typeface="Roboto" panose="02000000000000000000" pitchFamily="2" charset="0"/>
              </a:rPr>
              <a:t> in crypto is an</a:t>
            </a:r>
            <a:r>
              <a:rPr lang="en-US" i="0" dirty="0">
                <a:solidFill>
                  <a:srgbClr val="111111"/>
                </a:solidFill>
                <a:effectLst/>
                <a:latin typeface="Roboto" panose="02000000000000000000" pitchFamily="2" charset="0"/>
              </a:rPr>
              <a:t> automated process within some blockchains (especially those based on the Bitcoin network) in which the reward for mining new blocks to the chain is reduced. Therefore, halving consists in reducing </a:t>
            </a:r>
            <a:r>
              <a:rPr lang="en-US" b="0" i="0" dirty="0">
                <a:solidFill>
                  <a:srgbClr val="111111"/>
                </a:solidFill>
                <a:effectLst/>
                <a:latin typeface="Roboto" panose="02000000000000000000" pitchFamily="2" charset="0"/>
              </a:rPr>
              <a:t>the block reward gained by miners and thus controlling the pace of creation of new cryptocurrencies. </a:t>
            </a:r>
            <a:r>
              <a:rPr lang="en-US" dirty="0">
                <a:solidFill>
                  <a:srgbClr val="111111"/>
                </a:solidFill>
                <a:latin typeface="Roboto" panose="02000000000000000000" pitchFamily="2" charset="0"/>
              </a:rPr>
              <a:t>May 2024 next BTC halving event expected.</a:t>
            </a:r>
            <a:endParaRPr lang="en-US" dirty="0"/>
          </a:p>
        </p:txBody>
      </p:sp>
      <p:sp>
        <p:nvSpPr>
          <p:cNvPr id="4" name="Content Placeholder 3">
            <a:extLst>
              <a:ext uri="{FF2B5EF4-FFF2-40B4-BE49-F238E27FC236}">
                <a16:creationId xmlns:a16="http://schemas.microsoft.com/office/drawing/2014/main" id="{3817123E-C53B-495E-B330-F506BE67F705}"/>
              </a:ext>
            </a:extLst>
          </p:cNvPr>
          <p:cNvSpPr>
            <a:spLocks noGrp="1"/>
          </p:cNvSpPr>
          <p:nvPr>
            <p:ph sz="half" idx="2"/>
          </p:nvPr>
        </p:nvSpPr>
        <p:spPr/>
        <p:txBody>
          <a:bodyPr>
            <a:normAutofit fontScale="85000" lnSpcReduction="20000"/>
          </a:bodyPr>
          <a:lstStyle/>
          <a:p>
            <a:pPr algn="l" fontAlgn="base"/>
            <a:r>
              <a:rPr lang="en-US" b="1" i="0" dirty="0">
                <a:solidFill>
                  <a:srgbClr val="000000"/>
                </a:solidFill>
                <a:effectLst/>
                <a:latin typeface="Roboto" panose="02000000000000000000" pitchFamily="2" charset="0"/>
                <a:ea typeface="Roboto" panose="02000000000000000000" pitchFamily="2" charset="0"/>
              </a:rPr>
              <a:t>Hash Difficulty </a:t>
            </a:r>
            <a:r>
              <a:rPr lang="en-US" b="0" i="0" dirty="0">
                <a:solidFill>
                  <a:srgbClr val="000000"/>
                </a:solidFill>
                <a:effectLst/>
                <a:latin typeface="Roboto" panose="02000000000000000000" pitchFamily="2" charset="0"/>
                <a:ea typeface="Roboto" panose="02000000000000000000" pitchFamily="2" charset="0"/>
              </a:rPr>
              <a:t>- Simply explained, it’s just the complexity of the task that miners need to solve to create the block (the problematic piece of the puzzle to find). This difficulty could change. It depends on the hash rate of the network (the number of miners who mine off this coin).  If there are not many miners, difficulty falls, if there are a lot of miners, the difficulty starts growing, and it becomes harder for a particular miner to find this block.</a:t>
            </a:r>
          </a:p>
          <a:p>
            <a:pPr algn="l" fontAlgn="base"/>
            <a:r>
              <a:rPr lang="en-US" b="0" i="0" dirty="0">
                <a:effectLst/>
                <a:latin typeface="Roboto" panose="02000000000000000000" pitchFamily="2" charset="0"/>
                <a:ea typeface="Roboto" panose="02000000000000000000" pitchFamily="2" charset="0"/>
              </a:rPr>
              <a:t>A </a:t>
            </a:r>
            <a:r>
              <a:rPr lang="en-US" b="1" dirty="0">
                <a:latin typeface="Roboto" panose="02000000000000000000" pitchFamily="2" charset="0"/>
                <a:ea typeface="Roboto" panose="02000000000000000000" pitchFamily="2" charset="0"/>
              </a:rPr>
              <a:t>block</a:t>
            </a:r>
            <a:r>
              <a:rPr lang="en-US" b="1" i="0" dirty="0">
                <a:effectLst/>
                <a:latin typeface="Roboto" panose="02000000000000000000" pitchFamily="2" charset="0"/>
                <a:ea typeface="Roboto" panose="02000000000000000000" pitchFamily="2" charset="0"/>
              </a:rPr>
              <a:t> reward</a:t>
            </a:r>
            <a:r>
              <a:rPr lang="en-US" b="0" i="0" dirty="0">
                <a:effectLst/>
                <a:latin typeface="Roboto" panose="02000000000000000000" pitchFamily="2" charset="0"/>
                <a:ea typeface="Roboto" panose="02000000000000000000" pitchFamily="2" charset="0"/>
              </a:rPr>
              <a:t> is defined as the amount of </a:t>
            </a:r>
            <a:r>
              <a:rPr lang="en-US" dirty="0">
                <a:latin typeface="Roboto" panose="02000000000000000000" pitchFamily="2" charset="0"/>
                <a:ea typeface="Roboto" panose="02000000000000000000" pitchFamily="2" charset="0"/>
              </a:rPr>
              <a:t>cryptocurrency</a:t>
            </a:r>
            <a:r>
              <a:rPr lang="en-US" b="0" i="0" dirty="0">
                <a:effectLst/>
                <a:latin typeface="Roboto" panose="02000000000000000000" pitchFamily="2" charset="0"/>
                <a:ea typeface="Roboto" panose="02000000000000000000" pitchFamily="2" charset="0"/>
              </a:rPr>
              <a:t> distributed to miners by the network for creating a block and successfully adding it to the </a:t>
            </a:r>
            <a:r>
              <a:rPr lang="en-US" dirty="0">
                <a:latin typeface="Roboto" panose="02000000000000000000" pitchFamily="2" charset="0"/>
                <a:ea typeface="Roboto" panose="02000000000000000000" pitchFamily="2" charset="0"/>
              </a:rPr>
              <a:t>blockchain</a:t>
            </a:r>
            <a:r>
              <a:rPr lang="en-US" b="0" i="0" dirty="0">
                <a:effectLst/>
                <a:latin typeface="Roboto" panose="02000000000000000000" pitchFamily="2" charset="0"/>
                <a:ea typeface="Roboto" panose="02000000000000000000" pitchFamily="2" charset="0"/>
              </a:rPr>
              <a:t>. </a:t>
            </a:r>
            <a:r>
              <a:rPr lang="en-US" dirty="0">
                <a:latin typeface="Roboto" panose="02000000000000000000" pitchFamily="2" charset="0"/>
                <a:ea typeface="Roboto" panose="02000000000000000000" pitchFamily="2" charset="0"/>
              </a:rPr>
              <a:t>Block</a:t>
            </a:r>
            <a:r>
              <a:rPr lang="en-US" b="0" i="0" dirty="0">
                <a:effectLst/>
                <a:latin typeface="Roboto" panose="02000000000000000000" pitchFamily="2" charset="0"/>
                <a:ea typeface="Roboto" panose="02000000000000000000" pitchFamily="2" charset="0"/>
              </a:rPr>
              <a:t> rewards are viewed as incentives to attract miners while acting as a controlled mechanism for releasing coins or tokens into the </a:t>
            </a:r>
            <a:r>
              <a:rPr lang="en-US" dirty="0">
                <a:latin typeface="Roboto" panose="02000000000000000000" pitchFamily="2" charset="0"/>
                <a:ea typeface="Roboto" panose="02000000000000000000" pitchFamily="2" charset="0"/>
              </a:rPr>
              <a:t>circulating supply.</a:t>
            </a:r>
            <a:endParaRPr lang="en-US" b="0" i="0" dirty="0">
              <a:solidFill>
                <a:srgbClr val="000000"/>
              </a:solidFill>
              <a:effectLst/>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2596850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31E6E-B1A6-424D-BE0A-05490A0F32C6}"/>
              </a:ext>
            </a:extLst>
          </p:cNvPr>
          <p:cNvSpPr>
            <a:spLocks noGrp="1"/>
          </p:cNvSpPr>
          <p:nvPr>
            <p:ph type="title"/>
          </p:nvPr>
        </p:nvSpPr>
        <p:spPr/>
        <p:txBody>
          <a:bodyPr/>
          <a:lstStyle/>
          <a:p>
            <a:r>
              <a:rPr lang="en-US" dirty="0"/>
              <a:t>Crypto Pooling and Wallets</a:t>
            </a:r>
          </a:p>
        </p:txBody>
      </p:sp>
      <p:sp>
        <p:nvSpPr>
          <p:cNvPr id="3" name="Content Placeholder 2">
            <a:extLst>
              <a:ext uri="{FF2B5EF4-FFF2-40B4-BE49-F238E27FC236}">
                <a16:creationId xmlns:a16="http://schemas.microsoft.com/office/drawing/2014/main" id="{3D7F9F1E-B08F-4C3E-827D-556990E95A86}"/>
              </a:ext>
            </a:extLst>
          </p:cNvPr>
          <p:cNvSpPr>
            <a:spLocks noGrp="1"/>
          </p:cNvSpPr>
          <p:nvPr>
            <p:ph sz="half" idx="1"/>
          </p:nvPr>
        </p:nvSpPr>
        <p:spPr/>
        <p:txBody>
          <a:bodyPr>
            <a:normAutofit/>
          </a:bodyPr>
          <a:lstStyle/>
          <a:p>
            <a:r>
              <a:rPr lang="en-US" b="0" i="0" dirty="0">
                <a:solidFill>
                  <a:srgbClr val="111111"/>
                </a:solidFill>
                <a:effectLst/>
                <a:latin typeface="Roboto" panose="02000000000000000000" pitchFamily="2" charset="0"/>
              </a:rPr>
              <a:t>Cryptocurrency mining pools are</a:t>
            </a:r>
            <a:r>
              <a:rPr lang="en-US" b="1" i="0" dirty="0">
                <a:solidFill>
                  <a:srgbClr val="111111"/>
                </a:solidFill>
                <a:effectLst/>
                <a:latin typeface="Roboto" panose="02000000000000000000" pitchFamily="2" charset="0"/>
              </a:rPr>
              <a:t> groups of miners who share their computational resources</a:t>
            </a:r>
            <a:r>
              <a:rPr lang="en-US" b="0" i="0" dirty="0">
                <a:solidFill>
                  <a:srgbClr val="111111"/>
                </a:solidFill>
                <a:effectLst/>
                <a:latin typeface="Roboto" panose="02000000000000000000" pitchFamily="2" charset="0"/>
              </a:rPr>
              <a:t>. Mining pools utilize these combined resources to strengthen the probability of finding a block or otherwise successfully mining for cryptocurrency. If the mining pool is successful and receives a reward, that reward is divided among participants in the pool.</a:t>
            </a:r>
            <a:endParaRPr lang="en-US" dirty="0"/>
          </a:p>
        </p:txBody>
      </p:sp>
      <p:sp>
        <p:nvSpPr>
          <p:cNvPr id="4" name="Content Placeholder 3">
            <a:extLst>
              <a:ext uri="{FF2B5EF4-FFF2-40B4-BE49-F238E27FC236}">
                <a16:creationId xmlns:a16="http://schemas.microsoft.com/office/drawing/2014/main" id="{C4568906-82A0-4EFF-8CCE-C492A229A5EC}"/>
              </a:ext>
            </a:extLst>
          </p:cNvPr>
          <p:cNvSpPr>
            <a:spLocks noGrp="1"/>
          </p:cNvSpPr>
          <p:nvPr>
            <p:ph sz="half" idx="2"/>
          </p:nvPr>
        </p:nvSpPr>
        <p:spPr/>
        <p:txBody>
          <a:bodyPr>
            <a:normAutofit/>
          </a:bodyPr>
          <a:lstStyle/>
          <a:p>
            <a:r>
              <a:rPr lang="en-US" b="0" i="0" dirty="0">
                <a:solidFill>
                  <a:srgbClr val="111111"/>
                </a:solidFill>
                <a:effectLst/>
                <a:latin typeface="Roboto" panose="02000000000000000000" pitchFamily="2" charset="0"/>
              </a:rPr>
              <a:t>A crypto wallet can also be termed a</a:t>
            </a:r>
            <a:r>
              <a:rPr lang="en-US" b="1" i="0" dirty="0">
                <a:solidFill>
                  <a:srgbClr val="111111"/>
                </a:solidFill>
                <a:effectLst/>
                <a:latin typeface="Roboto" panose="02000000000000000000" pitchFamily="2" charset="0"/>
              </a:rPr>
              <a:t> blockchain wallet</a:t>
            </a:r>
            <a:r>
              <a:rPr lang="en-US" b="0" i="0" dirty="0">
                <a:solidFill>
                  <a:srgbClr val="111111"/>
                </a:solidFill>
                <a:effectLst/>
                <a:latin typeface="Roboto" panose="02000000000000000000" pitchFamily="2" charset="0"/>
              </a:rPr>
              <a:t>. For better understanding, a crypto wallet is like a bank account, a private key is the bank account’s password or the access key, the public address is the bank account number, the blockchain is the bank’s ledger, and the custodian is the banker (in case of custodial wallets).</a:t>
            </a:r>
            <a:endParaRPr lang="en-US" dirty="0"/>
          </a:p>
        </p:txBody>
      </p:sp>
    </p:spTree>
    <p:extLst>
      <p:ext uri="{BB962C8B-B14F-4D97-AF65-F5344CB8AC3E}">
        <p14:creationId xmlns:p14="http://schemas.microsoft.com/office/powerpoint/2010/main" val="2603520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3138E-A3FA-41BE-BBFD-10D84FCE7D8D}"/>
              </a:ext>
            </a:extLst>
          </p:cNvPr>
          <p:cNvSpPr>
            <a:spLocks noGrp="1"/>
          </p:cNvSpPr>
          <p:nvPr>
            <p:ph type="title"/>
          </p:nvPr>
        </p:nvSpPr>
        <p:spPr/>
        <p:txBody>
          <a:bodyPr/>
          <a:lstStyle/>
          <a:p>
            <a:r>
              <a:rPr lang="en-US" dirty="0"/>
              <a:t>What is crypto mining?</a:t>
            </a:r>
          </a:p>
        </p:txBody>
      </p:sp>
      <p:sp>
        <p:nvSpPr>
          <p:cNvPr id="3" name="Content Placeholder 2">
            <a:extLst>
              <a:ext uri="{FF2B5EF4-FFF2-40B4-BE49-F238E27FC236}">
                <a16:creationId xmlns:a16="http://schemas.microsoft.com/office/drawing/2014/main" id="{4724C69A-1D7E-476A-BC4C-F3D2074798D2}"/>
              </a:ext>
            </a:extLst>
          </p:cNvPr>
          <p:cNvSpPr>
            <a:spLocks noGrp="1"/>
          </p:cNvSpPr>
          <p:nvPr>
            <p:ph idx="1"/>
          </p:nvPr>
        </p:nvSpPr>
        <p:spPr/>
        <p:txBody>
          <a:bodyPr>
            <a:normAutofit/>
          </a:bodyPr>
          <a:lstStyle/>
          <a:p>
            <a:pPr algn="l"/>
            <a:r>
              <a:rPr lang="en-US" b="1" i="0" dirty="0">
                <a:solidFill>
                  <a:srgbClr val="13212F"/>
                </a:solidFill>
                <a:effectLst/>
                <a:latin typeface="SegoeUI"/>
              </a:rPr>
              <a:t>Crypto mining</a:t>
            </a:r>
            <a:r>
              <a:rPr lang="en-US" b="0" i="0" dirty="0">
                <a:solidFill>
                  <a:srgbClr val="13212F"/>
                </a:solidFill>
                <a:effectLst/>
                <a:latin typeface="SegoeUI"/>
              </a:rPr>
              <a:t> is using extremely high powered mining servers, or rigs, to create individual blocks that are added to a blockchain by solving complex mathematical problems. The purpose of mining is to verify cryptocurrency transactions and show proof of work which acts as a ledger for mining transactions. As an incentive, miners receive a reward in cryptocurrency for each block added to the chain. This reward is how new coins are generated and put into circulation. Crypto mining involves several proof systems depending on the type of cryptocurrency. Since the blockchain is decentralized, mining is uniquely different from central banks and the creation of fiat. </a:t>
            </a:r>
            <a:endParaRPr lang="en-US" b="0" i="0" dirty="0">
              <a:solidFill>
                <a:srgbClr val="424D58"/>
              </a:solidFill>
              <a:effectLst/>
              <a:latin typeface="SegoeUI"/>
            </a:endParaRPr>
          </a:p>
          <a:p>
            <a:endParaRPr lang="en-US"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2351163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D7C85-4399-4E57-9358-8ED2C3F3FC17}"/>
              </a:ext>
            </a:extLst>
          </p:cNvPr>
          <p:cNvSpPr>
            <a:spLocks noGrp="1"/>
          </p:cNvSpPr>
          <p:nvPr>
            <p:ph type="title"/>
          </p:nvPr>
        </p:nvSpPr>
        <p:spPr/>
        <p:txBody>
          <a:bodyPr>
            <a:normAutofit/>
          </a:bodyPr>
          <a:lstStyle/>
          <a:p>
            <a:r>
              <a:rPr lang="en-US" sz="3900" dirty="0"/>
              <a:t>How to mine for crypto currency/tokens using natural gas?</a:t>
            </a:r>
          </a:p>
        </p:txBody>
      </p:sp>
      <p:sp>
        <p:nvSpPr>
          <p:cNvPr id="3" name="Content Placeholder 2">
            <a:extLst>
              <a:ext uri="{FF2B5EF4-FFF2-40B4-BE49-F238E27FC236}">
                <a16:creationId xmlns:a16="http://schemas.microsoft.com/office/drawing/2014/main" id="{D4CEABB1-F6E2-4492-865C-FE372B53AD0C}"/>
              </a:ext>
            </a:extLst>
          </p:cNvPr>
          <p:cNvSpPr>
            <a:spLocks noGrp="1"/>
          </p:cNvSpPr>
          <p:nvPr>
            <p:ph idx="1"/>
          </p:nvPr>
        </p:nvSpPr>
        <p:spPr/>
        <p:txBody>
          <a:bodyPr>
            <a:normAutofit fontScale="85000" lnSpcReduction="20000"/>
          </a:bodyPr>
          <a:lstStyle/>
          <a:p>
            <a:r>
              <a:rPr lang="en-US" dirty="0"/>
              <a:t>First things first, obtain clear lease and surface use agreement that identifies the crypto mining activities explicitly.  Further, the agreements need to be clear that the royalty owners will </a:t>
            </a:r>
            <a:r>
              <a:rPr lang="en-US" u="sng" dirty="0"/>
              <a:t>only</a:t>
            </a:r>
            <a:r>
              <a:rPr lang="en-US" dirty="0"/>
              <a:t> be entitled to the royalty generated from their minerals, at market price, and will not participate in any of the crypto operations.  An annual surface use agreement payments are advised as well.</a:t>
            </a:r>
          </a:p>
          <a:p>
            <a:r>
              <a:rPr lang="en-US" dirty="0"/>
              <a:t>Construct a mining rig that aggregates miners into a server farm held within a container.  Configurations of your mine exist to allow for better energy usage and for “overclocking” the miners.  </a:t>
            </a:r>
          </a:p>
          <a:p>
            <a:r>
              <a:rPr lang="en-US" dirty="0"/>
              <a:t>The number of miners depends on the gas well production level and the corresponding kWh generated from the production.  Further, it depends on which mining equipment you use and the capacity of the generator you use.  Mines will vary, well by well, based upon these various factors.  </a:t>
            </a:r>
          </a:p>
          <a:p>
            <a:r>
              <a:rPr lang="en-US" dirty="0"/>
              <a:t>The conversion is 293.083 kWh per mcf. </a:t>
            </a:r>
          </a:p>
          <a:p>
            <a:r>
              <a:rPr lang="en-US" dirty="0"/>
              <a:t>In South Texas, this usually involves immersion cooling equipment to combat the high heat and high costs associated with cooling via other methods.  </a:t>
            </a:r>
          </a:p>
          <a:p>
            <a:r>
              <a:rPr lang="en-US" dirty="0"/>
              <a:t>Security and insurance is also advised as mining equipment is very expensive and easily transported.  </a:t>
            </a:r>
          </a:p>
        </p:txBody>
      </p:sp>
    </p:spTree>
    <p:extLst>
      <p:ext uri="{BB962C8B-B14F-4D97-AF65-F5344CB8AC3E}">
        <p14:creationId xmlns:p14="http://schemas.microsoft.com/office/powerpoint/2010/main" val="4230802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BB505-056D-435F-907C-A4D87B255150}"/>
              </a:ext>
            </a:extLst>
          </p:cNvPr>
          <p:cNvSpPr>
            <a:spLocks noGrp="1"/>
          </p:cNvSpPr>
          <p:nvPr>
            <p:ph type="title"/>
          </p:nvPr>
        </p:nvSpPr>
        <p:spPr/>
        <p:txBody>
          <a:bodyPr/>
          <a:lstStyle/>
          <a:p>
            <a:r>
              <a:rPr lang="en-US" dirty="0"/>
              <a:t>Other Oil &amp; Gas Considerations</a:t>
            </a:r>
          </a:p>
        </p:txBody>
      </p:sp>
      <p:sp>
        <p:nvSpPr>
          <p:cNvPr id="3" name="Content Placeholder 2">
            <a:extLst>
              <a:ext uri="{FF2B5EF4-FFF2-40B4-BE49-F238E27FC236}">
                <a16:creationId xmlns:a16="http://schemas.microsoft.com/office/drawing/2014/main" id="{122529DB-F486-495F-96C2-70D1986BED6D}"/>
              </a:ext>
            </a:extLst>
          </p:cNvPr>
          <p:cNvSpPr>
            <a:spLocks noGrp="1"/>
          </p:cNvSpPr>
          <p:nvPr>
            <p:ph idx="1"/>
          </p:nvPr>
        </p:nvSpPr>
        <p:spPr/>
        <p:txBody>
          <a:bodyPr/>
          <a:lstStyle/>
          <a:p>
            <a:r>
              <a:rPr lang="en-US" dirty="0"/>
              <a:t>Clear methodology for determining market rate with the royalty owners.</a:t>
            </a:r>
          </a:p>
          <a:p>
            <a:r>
              <a:rPr lang="en-US" dirty="0"/>
              <a:t>Severance taxes are due on what was produced, as normal.</a:t>
            </a:r>
          </a:p>
          <a:p>
            <a:r>
              <a:rPr lang="en-US" dirty="0"/>
              <a:t>Energy Efficiencies – Operating costs via natural gas mining = $0.02/kWh vs. Retail energy costs at $0.08 – $0.10/kWh</a:t>
            </a:r>
          </a:p>
          <a:p>
            <a:r>
              <a:rPr lang="en-US" dirty="0"/>
              <a:t>Opportunities to generate value from gas wells far from gathering lines and marginal wells that don’t warrant the construction of a pipeline.  </a:t>
            </a:r>
          </a:p>
          <a:p>
            <a:r>
              <a:rPr lang="en-US" dirty="0"/>
              <a:t>Geography and location of tech/service providers.</a:t>
            </a:r>
          </a:p>
          <a:p>
            <a:endParaRPr lang="en-US" dirty="0"/>
          </a:p>
        </p:txBody>
      </p:sp>
    </p:spTree>
    <p:extLst>
      <p:ext uri="{BB962C8B-B14F-4D97-AF65-F5344CB8AC3E}">
        <p14:creationId xmlns:p14="http://schemas.microsoft.com/office/powerpoint/2010/main" val="3373748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C1DC8-0D0F-47D9-887F-99EC061F5A43}"/>
              </a:ext>
            </a:extLst>
          </p:cNvPr>
          <p:cNvSpPr>
            <a:spLocks noGrp="1"/>
          </p:cNvSpPr>
          <p:nvPr>
            <p:ph type="title"/>
          </p:nvPr>
        </p:nvSpPr>
        <p:spPr/>
        <p:txBody>
          <a:bodyPr/>
          <a:lstStyle/>
          <a:p>
            <a:pPr algn="ctr"/>
            <a:r>
              <a:rPr lang="en-US" dirty="0"/>
              <a:t>Proof of Work vs. Proof of Stake</a:t>
            </a:r>
          </a:p>
        </p:txBody>
      </p:sp>
      <p:sp>
        <p:nvSpPr>
          <p:cNvPr id="3" name="Content Placeholder 2">
            <a:extLst>
              <a:ext uri="{FF2B5EF4-FFF2-40B4-BE49-F238E27FC236}">
                <a16:creationId xmlns:a16="http://schemas.microsoft.com/office/drawing/2014/main" id="{568A0DB1-A2CB-4321-B058-30F7514FF354}"/>
              </a:ext>
            </a:extLst>
          </p:cNvPr>
          <p:cNvSpPr>
            <a:spLocks noGrp="1"/>
          </p:cNvSpPr>
          <p:nvPr>
            <p:ph sz="half" idx="1"/>
          </p:nvPr>
        </p:nvSpPr>
        <p:spPr/>
        <p:txBody>
          <a:bodyPr>
            <a:normAutofit/>
          </a:bodyPr>
          <a:lstStyle/>
          <a:p>
            <a:r>
              <a:rPr lang="en-US" dirty="0">
                <a:latin typeface="Roboto" panose="02000000000000000000" pitchFamily="2" charset="0"/>
                <a:ea typeface="Roboto" panose="02000000000000000000" pitchFamily="2" charset="0"/>
              </a:rPr>
              <a:t>Proof of Work - </a:t>
            </a:r>
            <a:r>
              <a:rPr lang="en-US" b="1" i="0" dirty="0">
                <a:effectLst/>
                <a:latin typeface="Roboto" panose="02000000000000000000" pitchFamily="2" charset="0"/>
                <a:ea typeface="Roboto" panose="02000000000000000000" pitchFamily="2" charset="0"/>
              </a:rPr>
              <a:t>Proof of work </a:t>
            </a:r>
            <a:r>
              <a:rPr lang="en-US" b="0" i="0" dirty="0">
                <a:effectLst/>
                <a:latin typeface="Roboto" panose="02000000000000000000" pitchFamily="2" charset="0"/>
                <a:ea typeface="Roboto" panose="02000000000000000000" pitchFamily="2" charset="0"/>
              </a:rPr>
              <a:t>(</a:t>
            </a:r>
            <a:r>
              <a:rPr lang="en-US" b="0" i="0" dirty="0" err="1">
                <a:effectLst/>
                <a:latin typeface="Roboto" panose="02000000000000000000" pitchFamily="2" charset="0"/>
                <a:ea typeface="Roboto" panose="02000000000000000000" pitchFamily="2" charset="0"/>
              </a:rPr>
              <a:t>PoW</a:t>
            </a:r>
            <a:r>
              <a:rPr lang="en-US" b="0" i="0" dirty="0">
                <a:effectLst/>
                <a:latin typeface="Roboto" panose="02000000000000000000" pitchFamily="2" charset="0"/>
                <a:ea typeface="Roboto" panose="02000000000000000000" pitchFamily="2" charset="0"/>
              </a:rPr>
              <a:t>) is a form of cryptographic proof in which one party (the prover) proves to others (the verifiers) that a certain amount of a specific computational effort has been expended. Verifiers can subsequently confirm this expenditure with minimal effort on their part.  </a:t>
            </a:r>
          </a:p>
          <a:p>
            <a:r>
              <a:rPr lang="en-US" b="0" i="0" dirty="0">
                <a:effectLst/>
                <a:latin typeface="Roboto" panose="02000000000000000000" pitchFamily="2" charset="0"/>
                <a:ea typeface="Roboto" panose="02000000000000000000" pitchFamily="2" charset="0"/>
              </a:rPr>
              <a:t>This is crypto mining.</a:t>
            </a:r>
          </a:p>
        </p:txBody>
      </p:sp>
      <p:sp>
        <p:nvSpPr>
          <p:cNvPr id="4" name="Content Placeholder 3">
            <a:extLst>
              <a:ext uri="{FF2B5EF4-FFF2-40B4-BE49-F238E27FC236}">
                <a16:creationId xmlns:a16="http://schemas.microsoft.com/office/drawing/2014/main" id="{1F57B24D-66EB-45CB-A0CC-37F01E7367A5}"/>
              </a:ext>
            </a:extLst>
          </p:cNvPr>
          <p:cNvSpPr>
            <a:spLocks noGrp="1"/>
          </p:cNvSpPr>
          <p:nvPr>
            <p:ph sz="half" idx="2"/>
          </p:nvPr>
        </p:nvSpPr>
        <p:spPr/>
        <p:txBody>
          <a:bodyPr>
            <a:normAutofit/>
          </a:bodyPr>
          <a:lstStyle/>
          <a:p>
            <a:r>
              <a:rPr lang="en-US" dirty="0">
                <a:latin typeface="Roboto" panose="02000000000000000000" pitchFamily="2" charset="0"/>
                <a:ea typeface="Roboto" panose="02000000000000000000" pitchFamily="2" charset="0"/>
              </a:rPr>
              <a:t>Proof of Stake - </a:t>
            </a:r>
            <a:r>
              <a:rPr lang="en-US" b="1" i="0" dirty="0">
                <a:effectLst/>
                <a:latin typeface="Roboto" panose="02000000000000000000" pitchFamily="2" charset="0"/>
                <a:ea typeface="Roboto" panose="02000000000000000000" pitchFamily="2" charset="0"/>
              </a:rPr>
              <a:t>Proof of stake</a:t>
            </a:r>
            <a:r>
              <a:rPr lang="en-US" b="0" i="0" dirty="0">
                <a:effectLst/>
                <a:latin typeface="Roboto" panose="02000000000000000000" pitchFamily="2" charset="0"/>
                <a:ea typeface="Roboto" panose="02000000000000000000" pitchFamily="2" charset="0"/>
              </a:rPr>
              <a:t> (</a:t>
            </a:r>
            <a:r>
              <a:rPr lang="en-US" b="0" i="0" dirty="0" err="1">
                <a:effectLst/>
                <a:latin typeface="Roboto" panose="02000000000000000000" pitchFamily="2" charset="0"/>
                <a:ea typeface="Roboto" panose="02000000000000000000" pitchFamily="2" charset="0"/>
              </a:rPr>
              <a:t>PoS</a:t>
            </a:r>
            <a:r>
              <a:rPr lang="en-US" b="0" i="0" dirty="0">
                <a:effectLst/>
                <a:latin typeface="Roboto" panose="02000000000000000000" pitchFamily="2" charset="0"/>
                <a:ea typeface="Roboto" panose="02000000000000000000" pitchFamily="2" charset="0"/>
              </a:rPr>
              <a:t>) protocols are a class of consensus mechanisms for blockchains that work by selecting validators in proportion to their quantity of holdings in the associated cryptocurrency. This is done to avoid the computational cost of proof of work schemes.  </a:t>
            </a:r>
          </a:p>
          <a:p>
            <a:r>
              <a:rPr lang="en-US" dirty="0">
                <a:latin typeface="Roboto" panose="02000000000000000000" pitchFamily="2" charset="0"/>
                <a:ea typeface="Roboto" panose="02000000000000000000" pitchFamily="2" charset="0"/>
              </a:rPr>
              <a:t>This is holding your coins on the ledger and being compensated based on the time and amount of coins held on the ledger.</a:t>
            </a:r>
          </a:p>
        </p:txBody>
      </p:sp>
    </p:spTree>
    <p:extLst>
      <p:ext uri="{BB962C8B-B14F-4D97-AF65-F5344CB8AC3E}">
        <p14:creationId xmlns:p14="http://schemas.microsoft.com/office/powerpoint/2010/main" val="4206817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E70B7-1819-4411-81D4-5FBAEA342A54}"/>
              </a:ext>
            </a:extLst>
          </p:cNvPr>
          <p:cNvSpPr>
            <a:spLocks noGrp="1"/>
          </p:cNvSpPr>
          <p:nvPr>
            <p:ph type="title"/>
          </p:nvPr>
        </p:nvSpPr>
        <p:spPr/>
        <p:txBody>
          <a:bodyPr/>
          <a:lstStyle/>
          <a:p>
            <a:r>
              <a:rPr lang="en-US" dirty="0"/>
              <a:t>Tax Treatment re: POW vs. POS</a:t>
            </a:r>
          </a:p>
        </p:txBody>
      </p:sp>
      <p:sp>
        <p:nvSpPr>
          <p:cNvPr id="3" name="Content Placeholder 2">
            <a:extLst>
              <a:ext uri="{FF2B5EF4-FFF2-40B4-BE49-F238E27FC236}">
                <a16:creationId xmlns:a16="http://schemas.microsoft.com/office/drawing/2014/main" id="{E8F06B97-5BF9-4C02-BCAE-8F24AA8035C7}"/>
              </a:ext>
            </a:extLst>
          </p:cNvPr>
          <p:cNvSpPr>
            <a:spLocks noGrp="1"/>
          </p:cNvSpPr>
          <p:nvPr>
            <p:ph sz="half" idx="1"/>
          </p:nvPr>
        </p:nvSpPr>
        <p:spPr/>
        <p:txBody>
          <a:bodyPr>
            <a:normAutofit fontScale="92500"/>
          </a:bodyPr>
          <a:lstStyle/>
          <a:p>
            <a:r>
              <a:rPr lang="en-US" dirty="0"/>
              <a:t>Proof of Work (</a:t>
            </a:r>
            <a:r>
              <a:rPr lang="en-US" dirty="0" err="1"/>
              <a:t>PoW</a:t>
            </a:r>
            <a:r>
              <a:rPr lang="en-US" dirty="0"/>
              <a:t>) – </a:t>
            </a:r>
            <a:r>
              <a:rPr lang="en-US" dirty="0">
                <a:latin typeface="Roboto" panose="02000000000000000000" pitchFamily="2" charset="0"/>
                <a:ea typeface="Roboto" panose="02000000000000000000" pitchFamily="2" charset="0"/>
              </a:rPr>
              <a:t>The costs for building the mine are capitalized and depreciated over a five year life.  Operating expenses offset the value of the mined crypto currency, generating operating income.  If sold for fiat at time of mining, normal operating income tax is determined.  </a:t>
            </a:r>
          </a:p>
          <a:p>
            <a:r>
              <a:rPr lang="en-US" dirty="0">
                <a:latin typeface="Roboto" panose="02000000000000000000" pitchFamily="2" charset="0"/>
                <a:ea typeface="Roboto" panose="02000000000000000000" pitchFamily="2" charset="0"/>
              </a:rPr>
              <a:t>If coins are held, the operating income tax is still incurred as noted above, but now you have a “basis” in the held coins/tokens.  Upon disposal, capital gain/loss tax treatment will be incurred using this basis.</a:t>
            </a:r>
          </a:p>
          <a:p>
            <a:endParaRPr lang="en-US" dirty="0"/>
          </a:p>
        </p:txBody>
      </p:sp>
      <p:sp>
        <p:nvSpPr>
          <p:cNvPr id="4" name="Content Placeholder 3">
            <a:extLst>
              <a:ext uri="{FF2B5EF4-FFF2-40B4-BE49-F238E27FC236}">
                <a16:creationId xmlns:a16="http://schemas.microsoft.com/office/drawing/2014/main" id="{34EFBCBE-960A-45A7-A250-1C3FFC4A798D}"/>
              </a:ext>
            </a:extLst>
          </p:cNvPr>
          <p:cNvSpPr>
            <a:spLocks noGrp="1"/>
          </p:cNvSpPr>
          <p:nvPr>
            <p:ph sz="half" idx="2"/>
          </p:nvPr>
        </p:nvSpPr>
        <p:spPr/>
        <p:txBody>
          <a:bodyPr>
            <a:normAutofit fontScale="92500"/>
          </a:bodyPr>
          <a:lstStyle/>
          <a:p>
            <a:r>
              <a:rPr lang="en-US" dirty="0"/>
              <a:t>Proof of Stake (</a:t>
            </a:r>
            <a:r>
              <a:rPr lang="en-US" dirty="0" err="1"/>
              <a:t>PoS</a:t>
            </a:r>
            <a:r>
              <a:rPr lang="en-US" dirty="0"/>
              <a:t>) – As these coins are “gifted” to those that hold them within their wallet, the coins/tokens generated via </a:t>
            </a:r>
            <a:r>
              <a:rPr lang="en-US" dirty="0" err="1"/>
              <a:t>PoS</a:t>
            </a:r>
            <a:r>
              <a:rPr lang="en-US" dirty="0"/>
              <a:t> have zero basis.  As of now, there is no tax incurred upon the receipt of the coins/tokens via </a:t>
            </a:r>
            <a:r>
              <a:rPr lang="en-US" dirty="0" err="1"/>
              <a:t>PoS.</a:t>
            </a:r>
            <a:r>
              <a:rPr lang="en-US" dirty="0"/>
              <a:t> Upon disposal of </a:t>
            </a:r>
            <a:r>
              <a:rPr lang="en-US" dirty="0" err="1"/>
              <a:t>PoS</a:t>
            </a:r>
            <a:r>
              <a:rPr lang="en-US" dirty="0"/>
              <a:t> coins, the seller will incur c</a:t>
            </a:r>
            <a:r>
              <a:rPr lang="en-US" dirty="0">
                <a:latin typeface="Roboto" panose="02000000000000000000" pitchFamily="2" charset="0"/>
                <a:ea typeface="Roboto" panose="02000000000000000000" pitchFamily="2" charset="0"/>
              </a:rPr>
              <a:t>apital gain/loss tax treatment the </a:t>
            </a:r>
            <a:r>
              <a:rPr lang="en-US" dirty="0" err="1">
                <a:latin typeface="Roboto" panose="02000000000000000000" pitchFamily="2" charset="0"/>
                <a:ea typeface="Roboto" panose="02000000000000000000" pitchFamily="2" charset="0"/>
              </a:rPr>
              <a:t>the</a:t>
            </a:r>
            <a:r>
              <a:rPr lang="en-US" dirty="0">
                <a:latin typeface="Roboto" panose="02000000000000000000" pitchFamily="2" charset="0"/>
                <a:ea typeface="Roboto" panose="02000000000000000000" pitchFamily="2" charset="0"/>
              </a:rPr>
              <a:t> coins/tokens will have a zero basis.</a:t>
            </a:r>
          </a:p>
          <a:p>
            <a:pPr marL="0" indent="0">
              <a:buNone/>
            </a:pPr>
            <a:endParaRPr lang="en-US" dirty="0"/>
          </a:p>
        </p:txBody>
      </p:sp>
    </p:spTree>
    <p:extLst>
      <p:ext uri="{BB962C8B-B14F-4D97-AF65-F5344CB8AC3E}">
        <p14:creationId xmlns:p14="http://schemas.microsoft.com/office/powerpoint/2010/main" val="60104449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3.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Facet</Template>
  <TotalTime>160</TotalTime>
  <Words>1665</Words>
  <Application>Microsoft Office PowerPoint</Application>
  <PresentationFormat>Widescreen</PresentationFormat>
  <Paragraphs>56</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Roboto</vt:lpstr>
      <vt:lpstr>SegoeUI</vt:lpstr>
      <vt:lpstr>Trebuchet MS</vt:lpstr>
      <vt:lpstr>Wingdings 3</vt:lpstr>
      <vt:lpstr>Facet</vt:lpstr>
      <vt:lpstr>Crypto Mining Using Natural Gas</vt:lpstr>
      <vt:lpstr>Blockchain and Cryptocurrency</vt:lpstr>
      <vt:lpstr>Hash Difficulty, Block Rewards, Halving</vt:lpstr>
      <vt:lpstr>Crypto Pooling and Wallets</vt:lpstr>
      <vt:lpstr>What is crypto mining?</vt:lpstr>
      <vt:lpstr>How to mine for crypto currency/tokens using natural gas?</vt:lpstr>
      <vt:lpstr>Other Oil &amp; Gas Considerations</vt:lpstr>
      <vt:lpstr>Proof of Work vs. Proof of Stake</vt:lpstr>
      <vt:lpstr>Tax Treatment re: POW vs. POS</vt:lpstr>
      <vt:lpstr>Short List of Crypto Coins and Tokens</vt:lpstr>
      <vt:lpstr>Bitcoin Price Chart – 1 Year</vt:lpstr>
      <vt:lpstr>Current Environment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Crypto Mining Using Natural Gas</dc:title>
  <dc:creator>Matthew Milligan</dc:creator>
  <cp:lastModifiedBy>Kirk Foreman</cp:lastModifiedBy>
  <cp:revision>10</cp:revision>
  <dcterms:created xsi:type="dcterms:W3CDTF">2022-04-19T14:14:10Z</dcterms:created>
  <dcterms:modified xsi:type="dcterms:W3CDTF">2022-05-16T18:03:50Z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