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24"/>
  </p:notesMasterIdLst>
  <p:sldIdLst>
    <p:sldId id="257" r:id="rId5"/>
    <p:sldId id="268" r:id="rId6"/>
    <p:sldId id="278" r:id="rId7"/>
    <p:sldId id="258" r:id="rId8"/>
    <p:sldId id="269" r:id="rId9"/>
    <p:sldId id="270" r:id="rId10"/>
    <p:sldId id="260" r:id="rId11"/>
    <p:sldId id="271" r:id="rId12"/>
    <p:sldId id="261" r:id="rId13"/>
    <p:sldId id="265" r:id="rId14"/>
    <p:sldId id="266" r:id="rId15"/>
    <p:sldId id="279" r:id="rId16"/>
    <p:sldId id="272" r:id="rId17"/>
    <p:sldId id="273" r:id="rId18"/>
    <p:sldId id="275" r:id="rId19"/>
    <p:sldId id="274" r:id="rId20"/>
    <p:sldId id="280"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992" autoAdjust="0"/>
    <p:restoredTop sz="94619" autoAdjust="0"/>
  </p:normalViewPr>
  <p:slideViewPr>
    <p:cSldViewPr snapToGrid="0">
      <p:cViewPr varScale="1">
        <p:scale>
          <a:sx n="103" d="100"/>
          <a:sy n="103" d="100"/>
        </p:scale>
        <p:origin x="88" y="376"/>
      </p:cViewPr>
      <p:guideLst/>
    </p:cSldViewPr>
  </p:slideViewPr>
  <p:notesTextViewPr>
    <p:cViewPr>
      <p:scale>
        <a:sx n="3" d="2"/>
        <a:sy n="3" d="2"/>
      </p:scale>
      <p:origin x="0" y="0"/>
    </p:cViewPr>
  </p:notesTextViewPr>
  <p:notesViewPr>
    <p:cSldViewPr snapToGrid="0">
      <p:cViewPr varScale="1">
        <p:scale>
          <a:sx n="89" d="100"/>
          <a:sy n="89" d="100"/>
        </p:scale>
        <p:origin x="30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FC4A74-DD65-40BE-A164-C6ADCF211CDF}"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A50BAE8E-EEE9-4518-9038-86E8AFCEED3A}">
      <dgm:prSet/>
      <dgm:spPr/>
      <dgm:t>
        <a:bodyPr/>
        <a:lstStyle/>
        <a:p>
          <a:r>
            <a:rPr lang="en-US"/>
            <a:t>Vaccinations and the intentions</a:t>
          </a:r>
        </a:p>
      </dgm:t>
    </dgm:pt>
    <dgm:pt modelId="{34D4C6F9-9DEE-4B15-B7E5-F585BF81D612}" type="parTrans" cxnId="{DFEA4842-4150-419A-8EB0-0DEFD8F1DDAA}">
      <dgm:prSet/>
      <dgm:spPr/>
      <dgm:t>
        <a:bodyPr/>
        <a:lstStyle/>
        <a:p>
          <a:endParaRPr lang="en-US"/>
        </a:p>
      </dgm:t>
    </dgm:pt>
    <dgm:pt modelId="{0C155423-1422-425B-893A-720AC8FB70A9}" type="sibTrans" cxnId="{DFEA4842-4150-419A-8EB0-0DEFD8F1DDAA}">
      <dgm:prSet/>
      <dgm:spPr/>
      <dgm:t>
        <a:bodyPr/>
        <a:lstStyle/>
        <a:p>
          <a:endParaRPr lang="en-US"/>
        </a:p>
      </dgm:t>
    </dgm:pt>
    <dgm:pt modelId="{4F894649-2F04-4F70-86BF-E8B8CA983A20}">
      <dgm:prSet/>
      <dgm:spPr/>
      <dgm:t>
        <a:bodyPr/>
        <a:lstStyle/>
        <a:p>
          <a:r>
            <a:rPr lang="en-US"/>
            <a:t>State of TX laws</a:t>
          </a:r>
        </a:p>
      </dgm:t>
    </dgm:pt>
    <dgm:pt modelId="{788716C8-62F1-4E96-89B7-E7B264E1FAF9}" type="parTrans" cxnId="{2085C080-094A-42D2-845F-957C491566D8}">
      <dgm:prSet/>
      <dgm:spPr/>
      <dgm:t>
        <a:bodyPr/>
        <a:lstStyle/>
        <a:p>
          <a:endParaRPr lang="en-US"/>
        </a:p>
      </dgm:t>
    </dgm:pt>
    <dgm:pt modelId="{12BCC9FC-A928-4211-99AB-30CDFB7D8F17}" type="sibTrans" cxnId="{2085C080-094A-42D2-845F-957C491566D8}">
      <dgm:prSet/>
      <dgm:spPr/>
      <dgm:t>
        <a:bodyPr/>
        <a:lstStyle/>
        <a:p>
          <a:endParaRPr lang="en-US"/>
        </a:p>
      </dgm:t>
    </dgm:pt>
    <dgm:pt modelId="{4D25A3B4-8BA8-4A30-A318-A04295233819}">
      <dgm:prSet/>
      <dgm:spPr/>
      <dgm:t>
        <a:bodyPr/>
        <a:lstStyle/>
        <a:p>
          <a:r>
            <a:rPr lang="en-US"/>
            <a:t>SCOTUS ruling</a:t>
          </a:r>
        </a:p>
      </dgm:t>
    </dgm:pt>
    <dgm:pt modelId="{CEBA3729-7F01-4968-A01E-3A7D6F0817F5}" type="parTrans" cxnId="{0C4CCED1-DACF-43FC-B8F0-C0FB9AA1AAD4}">
      <dgm:prSet/>
      <dgm:spPr/>
      <dgm:t>
        <a:bodyPr/>
        <a:lstStyle/>
        <a:p>
          <a:endParaRPr lang="en-US"/>
        </a:p>
      </dgm:t>
    </dgm:pt>
    <dgm:pt modelId="{9CF75FD4-35F7-4B72-AC13-8C20CC1004C5}" type="sibTrans" cxnId="{0C4CCED1-DACF-43FC-B8F0-C0FB9AA1AAD4}">
      <dgm:prSet/>
      <dgm:spPr/>
      <dgm:t>
        <a:bodyPr/>
        <a:lstStyle/>
        <a:p>
          <a:endParaRPr lang="en-US"/>
        </a:p>
      </dgm:t>
    </dgm:pt>
    <dgm:pt modelId="{9FBEEE46-46E2-4CC4-88A5-84E94092DFDD}">
      <dgm:prSet/>
      <dgm:spPr/>
      <dgm:t>
        <a:bodyPr/>
        <a:lstStyle/>
        <a:p>
          <a:r>
            <a:rPr lang="en-US"/>
            <a:t>Options</a:t>
          </a:r>
        </a:p>
      </dgm:t>
    </dgm:pt>
    <dgm:pt modelId="{E59B6A68-3328-43E8-8872-CD0D90177EDF}" type="parTrans" cxnId="{374D43C1-4C6E-48F3-9395-ADF50F2AAF56}">
      <dgm:prSet/>
      <dgm:spPr/>
      <dgm:t>
        <a:bodyPr/>
        <a:lstStyle/>
        <a:p>
          <a:endParaRPr lang="en-US"/>
        </a:p>
      </dgm:t>
    </dgm:pt>
    <dgm:pt modelId="{CA67D3D4-8BC9-4696-BEA4-706AF499425F}" type="sibTrans" cxnId="{374D43C1-4C6E-48F3-9395-ADF50F2AAF56}">
      <dgm:prSet/>
      <dgm:spPr/>
      <dgm:t>
        <a:bodyPr/>
        <a:lstStyle/>
        <a:p>
          <a:endParaRPr lang="en-US"/>
        </a:p>
      </dgm:t>
    </dgm:pt>
    <dgm:pt modelId="{5394D433-1C62-4D8E-BD32-BE98E9A6999C}" type="pres">
      <dgm:prSet presAssocID="{ADFC4A74-DD65-40BE-A164-C6ADCF211CDF}" presName="linear" presStyleCnt="0">
        <dgm:presLayoutVars>
          <dgm:dir/>
          <dgm:animLvl val="lvl"/>
          <dgm:resizeHandles val="exact"/>
        </dgm:presLayoutVars>
      </dgm:prSet>
      <dgm:spPr/>
    </dgm:pt>
    <dgm:pt modelId="{19631F81-0275-4AD0-89AD-F242182B2847}" type="pres">
      <dgm:prSet presAssocID="{A50BAE8E-EEE9-4518-9038-86E8AFCEED3A}" presName="parentLin" presStyleCnt="0"/>
      <dgm:spPr/>
    </dgm:pt>
    <dgm:pt modelId="{C8444B2A-2646-4368-9F25-700DB017EB6B}" type="pres">
      <dgm:prSet presAssocID="{A50BAE8E-EEE9-4518-9038-86E8AFCEED3A}" presName="parentLeftMargin" presStyleLbl="node1" presStyleIdx="0" presStyleCnt="4"/>
      <dgm:spPr/>
    </dgm:pt>
    <dgm:pt modelId="{5B7564AB-C759-49DC-BEDF-6DD90CE22C89}" type="pres">
      <dgm:prSet presAssocID="{A50BAE8E-EEE9-4518-9038-86E8AFCEED3A}" presName="parentText" presStyleLbl="node1" presStyleIdx="0" presStyleCnt="4">
        <dgm:presLayoutVars>
          <dgm:chMax val="0"/>
          <dgm:bulletEnabled val="1"/>
        </dgm:presLayoutVars>
      </dgm:prSet>
      <dgm:spPr/>
    </dgm:pt>
    <dgm:pt modelId="{A2E50E69-167C-4404-82CC-354BDAD9893E}" type="pres">
      <dgm:prSet presAssocID="{A50BAE8E-EEE9-4518-9038-86E8AFCEED3A}" presName="negativeSpace" presStyleCnt="0"/>
      <dgm:spPr/>
    </dgm:pt>
    <dgm:pt modelId="{04D2C848-D365-434F-9CF4-2A85B13746E8}" type="pres">
      <dgm:prSet presAssocID="{A50BAE8E-EEE9-4518-9038-86E8AFCEED3A}" presName="childText" presStyleLbl="conFgAcc1" presStyleIdx="0" presStyleCnt="4">
        <dgm:presLayoutVars>
          <dgm:bulletEnabled val="1"/>
        </dgm:presLayoutVars>
      </dgm:prSet>
      <dgm:spPr/>
    </dgm:pt>
    <dgm:pt modelId="{6A9F03B4-1E62-4AC9-866F-146884AE2E2E}" type="pres">
      <dgm:prSet presAssocID="{0C155423-1422-425B-893A-720AC8FB70A9}" presName="spaceBetweenRectangles" presStyleCnt="0"/>
      <dgm:spPr/>
    </dgm:pt>
    <dgm:pt modelId="{AE6C77B4-F800-4EDC-AF31-44B2C0C52C9C}" type="pres">
      <dgm:prSet presAssocID="{4F894649-2F04-4F70-86BF-E8B8CA983A20}" presName="parentLin" presStyleCnt="0"/>
      <dgm:spPr/>
    </dgm:pt>
    <dgm:pt modelId="{FA051D07-48AC-4C2E-8693-44AF95A5AF87}" type="pres">
      <dgm:prSet presAssocID="{4F894649-2F04-4F70-86BF-E8B8CA983A20}" presName="parentLeftMargin" presStyleLbl="node1" presStyleIdx="0" presStyleCnt="4"/>
      <dgm:spPr/>
    </dgm:pt>
    <dgm:pt modelId="{E39F2282-028C-40E5-AF40-8DEB80308492}" type="pres">
      <dgm:prSet presAssocID="{4F894649-2F04-4F70-86BF-E8B8CA983A20}" presName="parentText" presStyleLbl="node1" presStyleIdx="1" presStyleCnt="4">
        <dgm:presLayoutVars>
          <dgm:chMax val="0"/>
          <dgm:bulletEnabled val="1"/>
        </dgm:presLayoutVars>
      </dgm:prSet>
      <dgm:spPr/>
    </dgm:pt>
    <dgm:pt modelId="{1B404C00-489C-429C-8203-52E2209E07E2}" type="pres">
      <dgm:prSet presAssocID="{4F894649-2F04-4F70-86BF-E8B8CA983A20}" presName="negativeSpace" presStyleCnt="0"/>
      <dgm:spPr/>
    </dgm:pt>
    <dgm:pt modelId="{EC4498BD-1F77-4E7A-A315-1E04500619C0}" type="pres">
      <dgm:prSet presAssocID="{4F894649-2F04-4F70-86BF-E8B8CA983A20}" presName="childText" presStyleLbl="conFgAcc1" presStyleIdx="1" presStyleCnt="4">
        <dgm:presLayoutVars>
          <dgm:bulletEnabled val="1"/>
        </dgm:presLayoutVars>
      </dgm:prSet>
      <dgm:spPr/>
    </dgm:pt>
    <dgm:pt modelId="{EE87695E-A342-46F1-82D4-E46D8A918C99}" type="pres">
      <dgm:prSet presAssocID="{12BCC9FC-A928-4211-99AB-30CDFB7D8F17}" presName="spaceBetweenRectangles" presStyleCnt="0"/>
      <dgm:spPr/>
    </dgm:pt>
    <dgm:pt modelId="{0ADF7FD2-BB90-4917-9DA5-382E44FECB2C}" type="pres">
      <dgm:prSet presAssocID="{4D25A3B4-8BA8-4A30-A318-A04295233819}" presName="parentLin" presStyleCnt="0"/>
      <dgm:spPr/>
    </dgm:pt>
    <dgm:pt modelId="{75E364FA-3E10-4328-AE5C-75F5117A3CA2}" type="pres">
      <dgm:prSet presAssocID="{4D25A3B4-8BA8-4A30-A318-A04295233819}" presName="parentLeftMargin" presStyleLbl="node1" presStyleIdx="1" presStyleCnt="4"/>
      <dgm:spPr/>
    </dgm:pt>
    <dgm:pt modelId="{1C092EDA-5764-4270-BEC2-CB65D56A2990}" type="pres">
      <dgm:prSet presAssocID="{4D25A3B4-8BA8-4A30-A318-A04295233819}" presName="parentText" presStyleLbl="node1" presStyleIdx="2" presStyleCnt="4">
        <dgm:presLayoutVars>
          <dgm:chMax val="0"/>
          <dgm:bulletEnabled val="1"/>
        </dgm:presLayoutVars>
      </dgm:prSet>
      <dgm:spPr/>
    </dgm:pt>
    <dgm:pt modelId="{067ADF7F-46DC-45E2-8071-04EB7F7DCBFA}" type="pres">
      <dgm:prSet presAssocID="{4D25A3B4-8BA8-4A30-A318-A04295233819}" presName="negativeSpace" presStyleCnt="0"/>
      <dgm:spPr/>
    </dgm:pt>
    <dgm:pt modelId="{E54F8A09-737B-4E66-BDBD-C64926DC236E}" type="pres">
      <dgm:prSet presAssocID="{4D25A3B4-8BA8-4A30-A318-A04295233819}" presName="childText" presStyleLbl="conFgAcc1" presStyleIdx="2" presStyleCnt="4">
        <dgm:presLayoutVars>
          <dgm:bulletEnabled val="1"/>
        </dgm:presLayoutVars>
      </dgm:prSet>
      <dgm:spPr/>
    </dgm:pt>
    <dgm:pt modelId="{FA8A222C-89EC-42BB-B691-B38F86DFE75B}" type="pres">
      <dgm:prSet presAssocID="{9CF75FD4-35F7-4B72-AC13-8C20CC1004C5}" presName="spaceBetweenRectangles" presStyleCnt="0"/>
      <dgm:spPr/>
    </dgm:pt>
    <dgm:pt modelId="{ACD73BF6-40B9-437A-B0A3-0B24448F3A4E}" type="pres">
      <dgm:prSet presAssocID="{9FBEEE46-46E2-4CC4-88A5-84E94092DFDD}" presName="parentLin" presStyleCnt="0"/>
      <dgm:spPr/>
    </dgm:pt>
    <dgm:pt modelId="{4AD58405-77FD-45E6-875F-9C00C1FB1516}" type="pres">
      <dgm:prSet presAssocID="{9FBEEE46-46E2-4CC4-88A5-84E94092DFDD}" presName="parentLeftMargin" presStyleLbl="node1" presStyleIdx="2" presStyleCnt="4"/>
      <dgm:spPr/>
    </dgm:pt>
    <dgm:pt modelId="{D7CE2E5C-0446-44F2-9CDC-37D182B3EE33}" type="pres">
      <dgm:prSet presAssocID="{9FBEEE46-46E2-4CC4-88A5-84E94092DFDD}" presName="parentText" presStyleLbl="node1" presStyleIdx="3" presStyleCnt="4">
        <dgm:presLayoutVars>
          <dgm:chMax val="0"/>
          <dgm:bulletEnabled val="1"/>
        </dgm:presLayoutVars>
      </dgm:prSet>
      <dgm:spPr/>
    </dgm:pt>
    <dgm:pt modelId="{BBDAE677-A241-443B-BE15-9A838C719657}" type="pres">
      <dgm:prSet presAssocID="{9FBEEE46-46E2-4CC4-88A5-84E94092DFDD}" presName="negativeSpace" presStyleCnt="0"/>
      <dgm:spPr/>
    </dgm:pt>
    <dgm:pt modelId="{B38E3976-E7CE-498E-9B5E-CFE2B49B9400}" type="pres">
      <dgm:prSet presAssocID="{9FBEEE46-46E2-4CC4-88A5-84E94092DFDD}" presName="childText" presStyleLbl="conFgAcc1" presStyleIdx="3" presStyleCnt="4">
        <dgm:presLayoutVars>
          <dgm:bulletEnabled val="1"/>
        </dgm:presLayoutVars>
      </dgm:prSet>
      <dgm:spPr/>
    </dgm:pt>
  </dgm:ptLst>
  <dgm:cxnLst>
    <dgm:cxn modelId="{E6AE8E17-A833-4CA1-A553-61060DDB60A8}" type="presOf" srcId="{A50BAE8E-EEE9-4518-9038-86E8AFCEED3A}" destId="{C8444B2A-2646-4368-9F25-700DB017EB6B}" srcOrd="0" destOrd="0" presId="urn:microsoft.com/office/officeart/2005/8/layout/list1"/>
    <dgm:cxn modelId="{B945AC1D-3AD0-4CAD-AE6B-D22A004C2449}" type="presOf" srcId="{4D25A3B4-8BA8-4A30-A318-A04295233819}" destId="{75E364FA-3E10-4328-AE5C-75F5117A3CA2}" srcOrd="0" destOrd="0" presId="urn:microsoft.com/office/officeart/2005/8/layout/list1"/>
    <dgm:cxn modelId="{4B90A220-5480-4D39-B40B-DAF8CCCA26AF}" type="presOf" srcId="{4F894649-2F04-4F70-86BF-E8B8CA983A20}" destId="{FA051D07-48AC-4C2E-8693-44AF95A5AF87}" srcOrd="0" destOrd="0" presId="urn:microsoft.com/office/officeart/2005/8/layout/list1"/>
    <dgm:cxn modelId="{DFEA4842-4150-419A-8EB0-0DEFD8F1DDAA}" srcId="{ADFC4A74-DD65-40BE-A164-C6ADCF211CDF}" destId="{A50BAE8E-EEE9-4518-9038-86E8AFCEED3A}" srcOrd="0" destOrd="0" parTransId="{34D4C6F9-9DEE-4B15-B7E5-F585BF81D612}" sibTransId="{0C155423-1422-425B-893A-720AC8FB70A9}"/>
    <dgm:cxn modelId="{57089564-F8B6-4DB8-A553-03F011DE2F81}" type="presOf" srcId="{4F894649-2F04-4F70-86BF-E8B8CA983A20}" destId="{E39F2282-028C-40E5-AF40-8DEB80308492}" srcOrd="1" destOrd="0" presId="urn:microsoft.com/office/officeart/2005/8/layout/list1"/>
    <dgm:cxn modelId="{AF039453-D391-4CEC-8608-F83179F8B18F}" type="presOf" srcId="{A50BAE8E-EEE9-4518-9038-86E8AFCEED3A}" destId="{5B7564AB-C759-49DC-BEDF-6DD90CE22C89}" srcOrd="1" destOrd="0" presId="urn:microsoft.com/office/officeart/2005/8/layout/list1"/>
    <dgm:cxn modelId="{2085C080-094A-42D2-845F-957C491566D8}" srcId="{ADFC4A74-DD65-40BE-A164-C6ADCF211CDF}" destId="{4F894649-2F04-4F70-86BF-E8B8CA983A20}" srcOrd="1" destOrd="0" parTransId="{788716C8-62F1-4E96-89B7-E7B264E1FAF9}" sibTransId="{12BCC9FC-A928-4211-99AB-30CDFB7D8F17}"/>
    <dgm:cxn modelId="{5EDD5E92-B54B-4680-831E-DE548CA7564E}" type="presOf" srcId="{4D25A3B4-8BA8-4A30-A318-A04295233819}" destId="{1C092EDA-5764-4270-BEC2-CB65D56A2990}" srcOrd="1" destOrd="0" presId="urn:microsoft.com/office/officeart/2005/8/layout/list1"/>
    <dgm:cxn modelId="{E04517A3-1BD2-47E5-AAFD-CA4E52F7B7F8}" type="presOf" srcId="{ADFC4A74-DD65-40BE-A164-C6ADCF211CDF}" destId="{5394D433-1C62-4D8E-BD32-BE98E9A6999C}" srcOrd="0" destOrd="0" presId="urn:microsoft.com/office/officeart/2005/8/layout/list1"/>
    <dgm:cxn modelId="{3C0B68B4-7698-4AD8-8641-3B41EC6B01F8}" type="presOf" srcId="{9FBEEE46-46E2-4CC4-88A5-84E94092DFDD}" destId="{4AD58405-77FD-45E6-875F-9C00C1FB1516}" srcOrd="0" destOrd="0" presId="urn:microsoft.com/office/officeart/2005/8/layout/list1"/>
    <dgm:cxn modelId="{374D43C1-4C6E-48F3-9395-ADF50F2AAF56}" srcId="{ADFC4A74-DD65-40BE-A164-C6ADCF211CDF}" destId="{9FBEEE46-46E2-4CC4-88A5-84E94092DFDD}" srcOrd="3" destOrd="0" parTransId="{E59B6A68-3328-43E8-8872-CD0D90177EDF}" sibTransId="{CA67D3D4-8BC9-4696-BEA4-706AF499425F}"/>
    <dgm:cxn modelId="{0C4CCED1-DACF-43FC-B8F0-C0FB9AA1AAD4}" srcId="{ADFC4A74-DD65-40BE-A164-C6ADCF211CDF}" destId="{4D25A3B4-8BA8-4A30-A318-A04295233819}" srcOrd="2" destOrd="0" parTransId="{CEBA3729-7F01-4968-A01E-3A7D6F0817F5}" sibTransId="{9CF75FD4-35F7-4B72-AC13-8C20CC1004C5}"/>
    <dgm:cxn modelId="{2B47CED3-A52F-4F95-8AAF-0F3718D5BF43}" type="presOf" srcId="{9FBEEE46-46E2-4CC4-88A5-84E94092DFDD}" destId="{D7CE2E5C-0446-44F2-9CDC-37D182B3EE33}" srcOrd="1" destOrd="0" presId="urn:microsoft.com/office/officeart/2005/8/layout/list1"/>
    <dgm:cxn modelId="{444DAAB8-8968-4ABB-A066-86FF1B0503C5}" type="presParOf" srcId="{5394D433-1C62-4D8E-BD32-BE98E9A6999C}" destId="{19631F81-0275-4AD0-89AD-F242182B2847}" srcOrd="0" destOrd="0" presId="urn:microsoft.com/office/officeart/2005/8/layout/list1"/>
    <dgm:cxn modelId="{6D703ECA-B33A-43C8-8373-9229AD5970E1}" type="presParOf" srcId="{19631F81-0275-4AD0-89AD-F242182B2847}" destId="{C8444B2A-2646-4368-9F25-700DB017EB6B}" srcOrd="0" destOrd="0" presId="urn:microsoft.com/office/officeart/2005/8/layout/list1"/>
    <dgm:cxn modelId="{A1DD3A7F-F701-44A8-9BF2-0B787F0A084E}" type="presParOf" srcId="{19631F81-0275-4AD0-89AD-F242182B2847}" destId="{5B7564AB-C759-49DC-BEDF-6DD90CE22C89}" srcOrd="1" destOrd="0" presId="urn:microsoft.com/office/officeart/2005/8/layout/list1"/>
    <dgm:cxn modelId="{3859D99B-8071-44FC-BB2E-DE2396CCFAC6}" type="presParOf" srcId="{5394D433-1C62-4D8E-BD32-BE98E9A6999C}" destId="{A2E50E69-167C-4404-82CC-354BDAD9893E}" srcOrd="1" destOrd="0" presId="urn:microsoft.com/office/officeart/2005/8/layout/list1"/>
    <dgm:cxn modelId="{538A7AA1-E62B-4931-BE38-C5B09DDDD5C1}" type="presParOf" srcId="{5394D433-1C62-4D8E-BD32-BE98E9A6999C}" destId="{04D2C848-D365-434F-9CF4-2A85B13746E8}" srcOrd="2" destOrd="0" presId="urn:microsoft.com/office/officeart/2005/8/layout/list1"/>
    <dgm:cxn modelId="{BB0537F6-A6D7-4485-ACB3-82155E672994}" type="presParOf" srcId="{5394D433-1C62-4D8E-BD32-BE98E9A6999C}" destId="{6A9F03B4-1E62-4AC9-866F-146884AE2E2E}" srcOrd="3" destOrd="0" presId="urn:microsoft.com/office/officeart/2005/8/layout/list1"/>
    <dgm:cxn modelId="{C77C78C6-FEBD-42B6-9F14-CF4B6EC65BAE}" type="presParOf" srcId="{5394D433-1C62-4D8E-BD32-BE98E9A6999C}" destId="{AE6C77B4-F800-4EDC-AF31-44B2C0C52C9C}" srcOrd="4" destOrd="0" presId="urn:microsoft.com/office/officeart/2005/8/layout/list1"/>
    <dgm:cxn modelId="{AA8EF5B4-FF4F-4C37-8D0F-1AE6BF0F9969}" type="presParOf" srcId="{AE6C77B4-F800-4EDC-AF31-44B2C0C52C9C}" destId="{FA051D07-48AC-4C2E-8693-44AF95A5AF87}" srcOrd="0" destOrd="0" presId="urn:microsoft.com/office/officeart/2005/8/layout/list1"/>
    <dgm:cxn modelId="{3047477C-DFCC-45D5-AB8B-EDB8C93EDC68}" type="presParOf" srcId="{AE6C77B4-F800-4EDC-AF31-44B2C0C52C9C}" destId="{E39F2282-028C-40E5-AF40-8DEB80308492}" srcOrd="1" destOrd="0" presId="urn:microsoft.com/office/officeart/2005/8/layout/list1"/>
    <dgm:cxn modelId="{9F8EDE35-DF13-486B-9730-49F61B7F233D}" type="presParOf" srcId="{5394D433-1C62-4D8E-BD32-BE98E9A6999C}" destId="{1B404C00-489C-429C-8203-52E2209E07E2}" srcOrd="5" destOrd="0" presId="urn:microsoft.com/office/officeart/2005/8/layout/list1"/>
    <dgm:cxn modelId="{4597EBC9-5E99-4976-9B97-CD01A951134D}" type="presParOf" srcId="{5394D433-1C62-4D8E-BD32-BE98E9A6999C}" destId="{EC4498BD-1F77-4E7A-A315-1E04500619C0}" srcOrd="6" destOrd="0" presId="urn:microsoft.com/office/officeart/2005/8/layout/list1"/>
    <dgm:cxn modelId="{5E456762-DF52-432D-B210-B57CB6EBC39D}" type="presParOf" srcId="{5394D433-1C62-4D8E-BD32-BE98E9A6999C}" destId="{EE87695E-A342-46F1-82D4-E46D8A918C99}" srcOrd="7" destOrd="0" presId="urn:microsoft.com/office/officeart/2005/8/layout/list1"/>
    <dgm:cxn modelId="{D67B3D14-9B9A-495A-AC49-32E01680CD83}" type="presParOf" srcId="{5394D433-1C62-4D8E-BD32-BE98E9A6999C}" destId="{0ADF7FD2-BB90-4917-9DA5-382E44FECB2C}" srcOrd="8" destOrd="0" presId="urn:microsoft.com/office/officeart/2005/8/layout/list1"/>
    <dgm:cxn modelId="{B3BA94FC-A4AB-4896-9359-19CD3F46F52A}" type="presParOf" srcId="{0ADF7FD2-BB90-4917-9DA5-382E44FECB2C}" destId="{75E364FA-3E10-4328-AE5C-75F5117A3CA2}" srcOrd="0" destOrd="0" presId="urn:microsoft.com/office/officeart/2005/8/layout/list1"/>
    <dgm:cxn modelId="{147A6D59-7508-4613-8B15-2F2DAB04E2E4}" type="presParOf" srcId="{0ADF7FD2-BB90-4917-9DA5-382E44FECB2C}" destId="{1C092EDA-5764-4270-BEC2-CB65D56A2990}" srcOrd="1" destOrd="0" presId="urn:microsoft.com/office/officeart/2005/8/layout/list1"/>
    <dgm:cxn modelId="{A518A043-37D2-4490-A54A-66C7BB7B1558}" type="presParOf" srcId="{5394D433-1C62-4D8E-BD32-BE98E9A6999C}" destId="{067ADF7F-46DC-45E2-8071-04EB7F7DCBFA}" srcOrd="9" destOrd="0" presId="urn:microsoft.com/office/officeart/2005/8/layout/list1"/>
    <dgm:cxn modelId="{11D04DE6-99A7-4649-AC53-6F2CD579154F}" type="presParOf" srcId="{5394D433-1C62-4D8E-BD32-BE98E9A6999C}" destId="{E54F8A09-737B-4E66-BDBD-C64926DC236E}" srcOrd="10" destOrd="0" presId="urn:microsoft.com/office/officeart/2005/8/layout/list1"/>
    <dgm:cxn modelId="{EF70A7A7-D4B6-4705-A242-DD0FAA32CA46}" type="presParOf" srcId="{5394D433-1C62-4D8E-BD32-BE98E9A6999C}" destId="{FA8A222C-89EC-42BB-B691-B38F86DFE75B}" srcOrd="11" destOrd="0" presId="urn:microsoft.com/office/officeart/2005/8/layout/list1"/>
    <dgm:cxn modelId="{FF06A498-FB00-4528-A241-DB7DF1D0599D}" type="presParOf" srcId="{5394D433-1C62-4D8E-BD32-BE98E9A6999C}" destId="{ACD73BF6-40B9-437A-B0A3-0B24448F3A4E}" srcOrd="12" destOrd="0" presId="urn:microsoft.com/office/officeart/2005/8/layout/list1"/>
    <dgm:cxn modelId="{71D174FF-BE38-41CE-83FA-437AAD1CD54E}" type="presParOf" srcId="{ACD73BF6-40B9-437A-B0A3-0B24448F3A4E}" destId="{4AD58405-77FD-45E6-875F-9C00C1FB1516}" srcOrd="0" destOrd="0" presId="urn:microsoft.com/office/officeart/2005/8/layout/list1"/>
    <dgm:cxn modelId="{9AD3A94D-FDFC-42E0-975C-E59580C6137B}" type="presParOf" srcId="{ACD73BF6-40B9-437A-B0A3-0B24448F3A4E}" destId="{D7CE2E5C-0446-44F2-9CDC-37D182B3EE33}" srcOrd="1" destOrd="0" presId="urn:microsoft.com/office/officeart/2005/8/layout/list1"/>
    <dgm:cxn modelId="{CD49C364-E004-4F13-9500-968BEB11EDFA}" type="presParOf" srcId="{5394D433-1C62-4D8E-BD32-BE98E9A6999C}" destId="{BBDAE677-A241-443B-BE15-9A838C719657}" srcOrd="13" destOrd="0" presId="urn:microsoft.com/office/officeart/2005/8/layout/list1"/>
    <dgm:cxn modelId="{C53F1488-229F-4AEC-B456-385305BDC895}" type="presParOf" srcId="{5394D433-1C62-4D8E-BD32-BE98E9A6999C}" destId="{B38E3976-E7CE-498E-9B5E-CFE2B49B940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93C8DD-A141-400D-90E8-B2EA4A4E344A}"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38326DAC-DE15-4CF9-A625-95A53DEBD56D}">
      <dgm:prSet/>
      <dgm:spPr/>
      <dgm:t>
        <a:bodyPr/>
        <a:lstStyle/>
        <a:p>
          <a:r>
            <a:rPr lang="en-US"/>
            <a:t>Move FAST</a:t>
          </a:r>
        </a:p>
      </dgm:t>
    </dgm:pt>
    <dgm:pt modelId="{5C5C685A-6463-4427-BB6B-0FE421BCA2B2}" type="parTrans" cxnId="{5EB8C498-DBC6-48F5-A63E-414C8C3ADD42}">
      <dgm:prSet/>
      <dgm:spPr/>
      <dgm:t>
        <a:bodyPr/>
        <a:lstStyle/>
        <a:p>
          <a:endParaRPr lang="en-US"/>
        </a:p>
      </dgm:t>
    </dgm:pt>
    <dgm:pt modelId="{DE65D066-39B5-486A-AC55-810F1D2F3E7D}" type="sibTrans" cxnId="{5EB8C498-DBC6-48F5-A63E-414C8C3ADD42}">
      <dgm:prSet phldrT="01"/>
      <dgm:spPr/>
      <dgm:t>
        <a:bodyPr/>
        <a:lstStyle/>
        <a:p>
          <a:r>
            <a:rPr lang="en-US"/>
            <a:t>01</a:t>
          </a:r>
        </a:p>
      </dgm:t>
    </dgm:pt>
    <dgm:pt modelId="{AED2654B-0E40-4838-BBFA-3A07CBB94C0D}">
      <dgm:prSet/>
      <dgm:spPr/>
      <dgm:t>
        <a:bodyPr/>
        <a:lstStyle/>
        <a:p>
          <a:r>
            <a:rPr lang="en-US"/>
            <a:t>Know what you are looking for</a:t>
          </a:r>
        </a:p>
      </dgm:t>
    </dgm:pt>
    <dgm:pt modelId="{3B1464CE-4C50-4B9A-8C57-08A5BBD77FB2}" type="parTrans" cxnId="{1DF7ED74-1870-4A57-AC7F-3EB4836CF38A}">
      <dgm:prSet/>
      <dgm:spPr/>
      <dgm:t>
        <a:bodyPr/>
        <a:lstStyle/>
        <a:p>
          <a:endParaRPr lang="en-US"/>
        </a:p>
      </dgm:t>
    </dgm:pt>
    <dgm:pt modelId="{AC816331-6784-4BF6-89EB-D40661C462F1}" type="sibTrans" cxnId="{1DF7ED74-1870-4A57-AC7F-3EB4836CF38A}">
      <dgm:prSet phldrT="02"/>
      <dgm:spPr/>
      <dgm:t>
        <a:bodyPr/>
        <a:lstStyle/>
        <a:p>
          <a:r>
            <a:rPr lang="en-US"/>
            <a:t>02</a:t>
          </a:r>
        </a:p>
      </dgm:t>
    </dgm:pt>
    <dgm:pt modelId="{7B74E4AA-81A7-4BBD-9127-279A9B0EF9B7}">
      <dgm:prSet/>
      <dgm:spPr/>
      <dgm:t>
        <a:bodyPr/>
        <a:lstStyle/>
        <a:p>
          <a:r>
            <a:rPr lang="en-US"/>
            <a:t>Screen in vs. screen out</a:t>
          </a:r>
        </a:p>
      </dgm:t>
    </dgm:pt>
    <dgm:pt modelId="{E6F97A7E-D21B-4F14-AA00-FBB678D93D48}" type="parTrans" cxnId="{1DE2A676-8D68-4412-ACE8-808B71F3CFA1}">
      <dgm:prSet/>
      <dgm:spPr/>
      <dgm:t>
        <a:bodyPr/>
        <a:lstStyle/>
        <a:p>
          <a:endParaRPr lang="en-US"/>
        </a:p>
      </dgm:t>
    </dgm:pt>
    <dgm:pt modelId="{2E1E312C-98B4-4E8E-A012-3F40EB382E6F}" type="sibTrans" cxnId="{1DE2A676-8D68-4412-ACE8-808B71F3CFA1}">
      <dgm:prSet phldrT="03"/>
      <dgm:spPr/>
      <dgm:t>
        <a:bodyPr/>
        <a:lstStyle/>
        <a:p>
          <a:r>
            <a:rPr lang="en-US"/>
            <a:t>03</a:t>
          </a:r>
        </a:p>
      </dgm:t>
    </dgm:pt>
    <dgm:pt modelId="{8BCD82ED-9AD8-4EC1-A48E-17C9E0F29474}">
      <dgm:prSet/>
      <dgm:spPr/>
      <dgm:t>
        <a:bodyPr/>
        <a:lstStyle/>
        <a:p>
          <a:r>
            <a:rPr lang="en-US"/>
            <a:t>Make an aggressive offer</a:t>
          </a:r>
        </a:p>
      </dgm:t>
    </dgm:pt>
    <dgm:pt modelId="{E2CCC783-AF25-4597-A571-08F501FBFBE0}" type="parTrans" cxnId="{0AD7AD52-776C-44F5-AEB3-9410D818A806}">
      <dgm:prSet/>
      <dgm:spPr/>
      <dgm:t>
        <a:bodyPr/>
        <a:lstStyle/>
        <a:p>
          <a:endParaRPr lang="en-US"/>
        </a:p>
      </dgm:t>
    </dgm:pt>
    <dgm:pt modelId="{51A88AF3-440A-45D7-8960-5C89FD22C9C3}" type="sibTrans" cxnId="{0AD7AD52-776C-44F5-AEB3-9410D818A806}">
      <dgm:prSet phldrT="04"/>
      <dgm:spPr/>
      <dgm:t>
        <a:bodyPr/>
        <a:lstStyle/>
        <a:p>
          <a:r>
            <a:rPr lang="en-US"/>
            <a:t>04</a:t>
          </a:r>
        </a:p>
      </dgm:t>
    </dgm:pt>
    <dgm:pt modelId="{5282BF36-88C5-4113-A473-D45CCFD14A86}">
      <dgm:prSet/>
      <dgm:spPr/>
      <dgm:t>
        <a:bodyPr/>
        <a:lstStyle/>
        <a:p>
          <a:r>
            <a:rPr lang="en-US"/>
            <a:t>Stay organized</a:t>
          </a:r>
        </a:p>
      </dgm:t>
    </dgm:pt>
    <dgm:pt modelId="{DF6DA536-20ED-45BC-85E2-9982C4B5E123}" type="parTrans" cxnId="{A27634BC-1BD1-48C8-AB67-8FD98AB7A177}">
      <dgm:prSet/>
      <dgm:spPr/>
      <dgm:t>
        <a:bodyPr/>
        <a:lstStyle/>
        <a:p>
          <a:endParaRPr lang="en-US"/>
        </a:p>
      </dgm:t>
    </dgm:pt>
    <dgm:pt modelId="{EDDD1155-5BD6-4893-B429-5792359428A8}" type="sibTrans" cxnId="{A27634BC-1BD1-48C8-AB67-8FD98AB7A177}">
      <dgm:prSet phldrT="05"/>
      <dgm:spPr/>
      <dgm:t>
        <a:bodyPr/>
        <a:lstStyle/>
        <a:p>
          <a:r>
            <a:rPr lang="en-US"/>
            <a:t>05</a:t>
          </a:r>
        </a:p>
      </dgm:t>
    </dgm:pt>
    <dgm:pt modelId="{1FFF35D5-7D31-4FFD-9B93-EDAAF8483AF9}" type="pres">
      <dgm:prSet presAssocID="{E893C8DD-A141-400D-90E8-B2EA4A4E344A}" presName="Name0" presStyleCnt="0">
        <dgm:presLayoutVars>
          <dgm:animLvl val="lvl"/>
          <dgm:resizeHandles val="exact"/>
        </dgm:presLayoutVars>
      </dgm:prSet>
      <dgm:spPr/>
    </dgm:pt>
    <dgm:pt modelId="{D6846B1F-5549-4E0B-BEE0-E8A3FF02B585}" type="pres">
      <dgm:prSet presAssocID="{38326DAC-DE15-4CF9-A625-95A53DEBD56D}" presName="compositeNode" presStyleCnt="0">
        <dgm:presLayoutVars>
          <dgm:bulletEnabled val="1"/>
        </dgm:presLayoutVars>
      </dgm:prSet>
      <dgm:spPr/>
    </dgm:pt>
    <dgm:pt modelId="{6069E585-93A4-44B7-8CDD-675CCA80D69E}" type="pres">
      <dgm:prSet presAssocID="{38326DAC-DE15-4CF9-A625-95A53DEBD56D}" presName="bgRect" presStyleLbl="alignNode1" presStyleIdx="0" presStyleCnt="5"/>
      <dgm:spPr/>
    </dgm:pt>
    <dgm:pt modelId="{282B1085-FDBC-44B1-9A7E-B2C9E0359BAE}" type="pres">
      <dgm:prSet presAssocID="{DE65D066-39B5-486A-AC55-810F1D2F3E7D}" presName="sibTransNodeRect" presStyleLbl="alignNode1" presStyleIdx="0" presStyleCnt="5">
        <dgm:presLayoutVars>
          <dgm:chMax val="0"/>
          <dgm:bulletEnabled val="1"/>
        </dgm:presLayoutVars>
      </dgm:prSet>
      <dgm:spPr/>
    </dgm:pt>
    <dgm:pt modelId="{8E5F0E0E-2909-49A8-9F75-83F693F31680}" type="pres">
      <dgm:prSet presAssocID="{38326DAC-DE15-4CF9-A625-95A53DEBD56D}" presName="nodeRect" presStyleLbl="alignNode1" presStyleIdx="0" presStyleCnt="5">
        <dgm:presLayoutVars>
          <dgm:bulletEnabled val="1"/>
        </dgm:presLayoutVars>
      </dgm:prSet>
      <dgm:spPr/>
    </dgm:pt>
    <dgm:pt modelId="{5C54CAC1-7B4F-42C9-B667-B47E956CA3C6}" type="pres">
      <dgm:prSet presAssocID="{DE65D066-39B5-486A-AC55-810F1D2F3E7D}" presName="sibTrans" presStyleCnt="0"/>
      <dgm:spPr/>
    </dgm:pt>
    <dgm:pt modelId="{25E8CEA5-0D8C-4D16-B8C8-65392E43DFA8}" type="pres">
      <dgm:prSet presAssocID="{AED2654B-0E40-4838-BBFA-3A07CBB94C0D}" presName="compositeNode" presStyleCnt="0">
        <dgm:presLayoutVars>
          <dgm:bulletEnabled val="1"/>
        </dgm:presLayoutVars>
      </dgm:prSet>
      <dgm:spPr/>
    </dgm:pt>
    <dgm:pt modelId="{67B5A719-662D-4310-9E6A-E0692F21B8D4}" type="pres">
      <dgm:prSet presAssocID="{AED2654B-0E40-4838-BBFA-3A07CBB94C0D}" presName="bgRect" presStyleLbl="alignNode1" presStyleIdx="1" presStyleCnt="5"/>
      <dgm:spPr/>
    </dgm:pt>
    <dgm:pt modelId="{59F6F3A5-0754-411A-B196-B569C71D785F}" type="pres">
      <dgm:prSet presAssocID="{AC816331-6784-4BF6-89EB-D40661C462F1}" presName="sibTransNodeRect" presStyleLbl="alignNode1" presStyleIdx="1" presStyleCnt="5">
        <dgm:presLayoutVars>
          <dgm:chMax val="0"/>
          <dgm:bulletEnabled val="1"/>
        </dgm:presLayoutVars>
      </dgm:prSet>
      <dgm:spPr/>
    </dgm:pt>
    <dgm:pt modelId="{A5CD11E8-69C9-4446-8792-FA5D75B989EE}" type="pres">
      <dgm:prSet presAssocID="{AED2654B-0E40-4838-BBFA-3A07CBB94C0D}" presName="nodeRect" presStyleLbl="alignNode1" presStyleIdx="1" presStyleCnt="5">
        <dgm:presLayoutVars>
          <dgm:bulletEnabled val="1"/>
        </dgm:presLayoutVars>
      </dgm:prSet>
      <dgm:spPr/>
    </dgm:pt>
    <dgm:pt modelId="{D13E237D-9ED2-44B0-BB54-870799FFA5AB}" type="pres">
      <dgm:prSet presAssocID="{AC816331-6784-4BF6-89EB-D40661C462F1}" presName="sibTrans" presStyleCnt="0"/>
      <dgm:spPr/>
    </dgm:pt>
    <dgm:pt modelId="{F8BD8DC3-9824-464E-AB3E-B468FA2D02C0}" type="pres">
      <dgm:prSet presAssocID="{7B74E4AA-81A7-4BBD-9127-279A9B0EF9B7}" presName="compositeNode" presStyleCnt="0">
        <dgm:presLayoutVars>
          <dgm:bulletEnabled val="1"/>
        </dgm:presLayoutVars>
      </dgm:prSet>
      <dgm:spPr/>
    </dgm:pt>
    <dgm:pt modelId="{F96B5436-3314-468A-AAEE-600DF250FFCD}" type="pres">
      <dgm:prSet presAssocID="{7B74E4AA-81A7-4BBD-9127-279A9B0EF9B7}" presName="bgRect" presStyleLbl="alignNode1" presStyleIdx="2" presStyleCnt="5"/>
      <dgm:spPr/>
    </dgm:pt>
    <dgm:pt modelId="{D5379B3A-C8E3-432E-A1D3-FC0B50CA9096}" type="pres">
      <dgm:prSet presAssocID="{2E1E312C-98B4-4E8E-A012-3F40EB382E6F}" presName="sibTransNodeRect" presStyleLbl="alignNode1" presStyleIdx="2" presStyleCnt="5">
        <dgm:presLayoutVars>
          <dgm:chMax val="0"/>
          <dgm:bulletEnabled val="1"/>
        </dgm:presLayoutVars>
      </dgm:prSet>
      <dgm:spPr/>
    </dgm:pt>
    <dgm:pt modelId="{8254AF23-FC42-45D0-A7CB-DB6F9E25E712}" type="pres">
      <dgm:prSet presAssocID="{7B74E4AA-81A7-4BBD-9127-279A9B0EF9B7}" presName="nodeRect" presStyleLbl="alignNode1" presStyleIdx="2" presStyleCnt="5">
        <dgm:presLayoutVars>
          <dgm:bulletEnabled val="1"/>
        </dgm:presLayoutVars>
      </dgm:prSet>
      <dgm:spPr/>
    </dgm:pt>
    <dgm:pt modelId="{743E0FB3-C00A-4AA6-9A1A-17D1DF769D78}" type="pres">
      <dgm:prSet presAssocID="{2E1E312C-98B4-4E8E-A012-3F40EB382E6F}" presName="sibTrans" presStyleCnt="0"/>
      <dgm:spPr/>
    </dgm:pt>
    <dgm:pt modelId="{861BB4EB-4B13-40C3-9BCC-7EB9B7DE6C6A}" type="pres">
      <dgm:prSet presAssocID="{8BCD82ED-9AD8-4EC1-A48E-17C9E0F29474}" presName="compositeNode" presStyleCnt="0">
        <dgm:presLayoutVars>
          <dgm:bulletEnabled val="1"/>
        </dgm:presLayoutVars>
      </dgm:prSet>
      <dgm:spPr/>
    </dgm:pt>
    <dgm:pt modelId="{2A477319-F5F1-4AD7-B632-20358917EACC}" type="pres">
      <dgm:prSet presAssocID="{8BCD82ED-9AD8-4EC1-A48E-17C9E0F29474}" presName="bgRect" presStyleLbl="alignNode1" presStyleIdx="3" presStyleCnt="5"/>
      <dgm:spPr/>
    </dgm:pt>
    <dgm:pt modelId="{62232325-1AEE-4534-BC69-FD9D2B10C6ED}" type="pres">
      <dgm:prSet presAssocID="{51A88AF3-440A-45D7-8960-5C89FD22C9C3}" presName="sibTransNodeRect" presStyleLbl="alignNode1" presStyleIdx="3" presStyleCnt="5">
        <dgm:presLayoutVars>
          <dgm:chMax val="0"/>
          <dgm:bulletEnabled val="1"/>
        </dgm:presLayoutVars>
      </dgm:prSet>
      <dgm:spPr/>
    </dgm:pt>
    <dgm:pt modelId="{CC3A8429-A2F1-46F9-9121-DA209C77390C}" type="pres">
      <dgm:prSet presAssocID="{8BCD82ED-9AD8-4EC1-A48E-17C9E0F29474}" presName="nodeRect" presStyleLbl="alignNode1" presStyleIdx="3" presStyleCnt="5">
        <dgm:presLayoutVars>
          <dgm:bulletEnabled val="1"/>
        </dgm:presLayoutVars>
      </dgm:prSet>
      <dgm:spPr/>
    </dgm:pt>
    <dgm:pt modelId="{95B0EF15-3486-423D-BC9F-5F48D5D52487}" type="pres">
      <dgm:prSet presAssocID="{51A88AF3-440A-45D7-8960-5C89FD22C9C3}" presName="sibTrans" presStyleCnt="0"/>
      <dgm:spPr/>
    </dgm:pt>
    <dgm:pt modelId="{980BCE81-C696-4E0D-A4C8-F269B9FD0EA2}" type="pres">
      <dgm:prSet presAssocID="{5282BF36-88C5-4113-A473-D45CCFD14A86}" presName="compositeNode" presStyleCnt="0">
        <dgm:presLayoutVars>
          <dgm:bulletEnabled val="1"/>
        </dgm:presLayoutVars>
      </dgm:prSet>
      <dgm:spPr/>
    </dgm:pt>
    <dgm:pt modelId="{0595A724-2AA6-4404-A63D-E2EAF262A062}" type="pres">
      <dgm:prSet presAssocID="{5282BF36-88C5-4113-A473-D45CCFD14A86}" presName="bgRect" presStyleLbl="alignNode1" presStyleIdx="4" presStyleCnt="5"/>
      <dgm:spPr/>
    </dgm:pt>
    <dgm:pt modelId="{33F6DE1F-DC25-4636-ADE3-F8E6C5BF696F}" type="pres">
      <dgm:prSet presAssocID="{EDDD1155-5BD6-4893-B429-5792359428A8}" presName="sibTransNodeRect" presStyleLbl="alignNode1" presStyleIdx="4" presStyleCnt="5">
        <dgm:presLayoutVars>
          <dgm:chMax val="0"/>
          <dgm:bulletEnabled val="1"/>
        </dgm:presLayoutVars>
      </dgm:prSet>
      <dgm:spPr/>
    </dgm:pt>
    <dgm:pt modelId="{02E227D0-2859-4048-A49D-11AC5F929335}" type="pres">
      <dgm:prSet presAssocID="{5282BF36-88C5-4113-A473-D45CCFD14A86}" presName="nodeRect" presStyleLbl="alignNode1" presStyleIdx="4" presStyleCnt="5">
        <dgm:presLayoutVars>
          <dgm:bulletEnabled val="1"/>
        </dgm:presLayoutVars>
      </dgm:prSet>
      <dgm:spPr/>
    </dgm:pt>
  </dgm:ptLst>
  <dgm:cxnLst>
    <dgm:cxn modelId="{65CA0D01-B8D7-4368-B05F-D07159074E2B}" type="presOf" srcId="{38326DAC-DE15-4CF9-A625-95A53DEBD56D}" destId="{8E5F0E0E-2909-49A8-9F75-83F693F31680}" srcOrd="1" destOrd="0" presId="urn:microsoft.com/office/officeart/2016/7/layout/LinearBlockProcessNumbered"/>
    <dgm:cxn modelId="{DA562501-9974-47D8-9315-E934AA62B950}" type="presOf" srcId="{7B74E4AA-81A7-4BBD-9127-279A9B0EF9B7}" destId="{F96B5436-3314-468A-AAEE-600DF250FFCD}" srcOrd="0" destOrd="0" presId="urn:microsoft.com/office/officeart/2016/7/layout/LinearBlockProcessNumbered"/>
    <dgm:cxn modelId="{6CC8C417-1A9B-4A7A-ABF5-D03FB62D3E75}" type="presOf" srcId="{7B74E4AA-81A7-4BBD-9127-279A9B0EF9B7}" destId="{8254AF23-FC42-45D0-A7CB-DB6F9E25E712}" srcOrd="1" destOrd="0" presId="urn:microsoft.com/office/officeart/2016/7/layout/LinearBlockProcessNumbered"/>
    <dgm:cxn modelId="{165A5318-B76E-45E7-B3D8-3F5FF2284AE9}" type="presOf" srcId="{5282BF36-88C5-4113-A473-D45CCFD14A86}" destId="{02E227D0-2859-4048-A49D-11AC5F929335}" srcOrd="1" destOrd="0" presId="urn:microsoft.com/office/officeart/2016/7/layout/LinearBlockProcessNumbered"/>
    <dgm:cxn modelId="{3BAA4322-3AA7-4D11-ABEC-D9988C53984B}" type="presOf" srcId="{EDDD1155-5BD6-4893-B429-5792359428A8}" destId="{33F6DE1F-DC25-4636-ADE3-F8E6C5BF696F}" srcOrd="0" destOrd="0" presId="urn:microsoft.com/office/officeart/2016/7/layout/LinearBlockProcessNumbered"/>
    <dgm:cxn modelId="{7E41FA31-F035-436C-9C31-1187C9AD748E}" type="presOf" srcId="{38326DAC-DE15-4CF9-A625-95A53DEBD56D}" destId="{6069E585-93A4-44B7-8CDD-675CCA80D69E}" srcOrd="0" destOrd="0" presId="urn:microsoft.com/office/officeart/2016/7/layout/LinearBlockProcessNumbered"/>
    <dgm:cxn modelId="{EABB9037-E6CF-4232-BD84-9819863F297E}" type="presOf" srcId="{5282BF36-88C5-4113-A473-D45CCFD14A86}" destId="{0595A724-2AA6-4404-A63D-E2EAF262A062}" srcOrd="0" destOrd="0" presId="urn:microsoft.com/office/officeart/2016/7/layout/LinearBlockProcessNumbered"/>
    <dgm:cxn modelId="{D093105F-1B81-4413-9D29-E821BFB3B12B}" type="presOf" srcId="{AED2654B-0E40-4838-BBFA-3A07CBB94C0D}" destId="{67B5A719-662D-4310-9E6A-E0692F21B8D4}" srcOrd="0" destOrd="0" presId="urn:microsoft.com/office/officeart/2016/7/layout/LinearBlockProcessNumbered"/>
    <dgm:cxn modelId="{02CE4D67-AA56-4926-9E83-0BF9253C1F15}" type="presOf" srcId="{DE65D066-39B5-486A-AC55-810F1D2F3E7D}" destId="{282B1085-FDBC-44B1-9A7E-B2C9E0359BAE}" srcOrd="0" destOrd="0" presId="urn:microsoft.com/office/officeart/2016/7/layout/LinearBlockProcessNumbered"/>
    <dgm:cxn modelId="{0AD7AD52-776C-44F5-AEB3-9410D818A806}" srcId="{E893C8DD-A141-400D-90E8-B2EA4A4E344A}" destId="{8BCD82ED-9AD8-4EC1-A48E-17C9E0F29474}" srcOrd="3" destOrd="0" parTransId="{E2CCC783-AF25-4597-A571-08F501FBFBE0}" sibTransId="{51A88AF3-440A-45D7-8960-5C89FD22C9C3}"/>
    <dgm:cxn modelId="{1DF7ED74-1870-4A57-AC7F-3EB4836CF38A}" srcId="{E893C8DD-A141-400D-90E8-B2EA4A4E344A}" destId="{AED2654B-0E40-4838-BBFA-3A07CBB94C0D}" srcOrd="1" destOrd="0" parTransId="{3B1464CE-4C50-4B9A-8C57-08A5BBD77FB2}" sibTransId="{AC816331-6784-4BF6-89EB-D40661C462F1}"/>
    <dgm:cxn modelId="{1DE2A676-8D68-4412-ACE8-808B71F3CFA1}" srcId="{E893C8DD-A141-400D-90E8-B2EA4A4E344A}" destId="{7B74E4AA-81A7-4BBD-9127-279A9B0EF9B7}" srcOrd="2" destOrd="0" parTransId="{E6F97A7E-D21B-4F14-AA00-FBB678D93D48}" sibTransId="{2E1E312C-98B4-4E8E-A012-3F40EB382E6F}"/>
    <dgm:cxn modelId="{D2BECF77-101C-4AA3-9339-0ECA24831A68}" type="presOf" srcId="{AC816331-6784-4BF6-89EB-D40661C462F1}" destId="{59F6F3A5-0754-411A-B196-B569C71D785F}" srcOrd="0" destOrd="0" presId="urn:microsoft.com/office/officeart/2016/7/layout/LinearBlockProcessNumbered"/>
    <dgm:cxn modelId="{C60A8D84-5A99-427F-B122-1CE14209709B}" type="presOf" srcId="{8BCD82ED-9AD8-4EC1-A48E-17C9E0F29474}" destId="{2A477319-F5F1-4AD7-B632-20358917EACC}" srcOrd="0" destOrd="0" presId="urn:microsoft.com/office/officeart/2016/7/layout/LinearBlockProcessNumbered"/>
    <dgm:cxn modelId="{7E35828A-AB84-4CD4-95F8-5C009815D155}" type="presOf" srcId="{2E1E312C-98B4-4E8E-A012-3F40EB382E6F}" destId="{D5379B3A-C8E3-432E-A1D3-FC0B50CA9096}" srcOrd="0" destOrd="0" presId="urn:microsoft.com/office/officeart/2016/7/layout/LinearBlockProcessNumbered"/>
    <dgm:cxn modelId="{5EB8C498-DBC6-48F5-A63E-414C8C3ADD42}" srcId="{E893C8DD-A141-400D-90E8-B2EA4A4E344A}" destId="{38326DAC-DE15-4CF9-A625-95A53DEBD56D}" srcOrd="0" destOrd="0" parTransId="{5C5C685A-6463-4427-BB6B-0FE421BCA2B2}" sibTransId="{DE65D066-39B5-486A-AC55-810F1D2F3E7D}"/>
    <dgm:cxn modelId="{A27634BC-1BD1-48C8-AB67-8FD98AB7A177}" srcId="{E893C8DD-A141-400D-90E8-B2EA4A4E344A}" destId="{5282BF36-88C5-4113-A473-D45CCFD14A86}" srcOrd="4" destOrd="0" parTransId="{DF6DA536-20ED-45BC-85E2-9982C4B5E123}" sibTransId="{EDDD1155-5BD6-4893-B429-5792359428A8}"/>
    <dgm:cxn modelId="{047161C0-4440-453E-BEAF-9D65D10151D2}" type="presOf" srcId="{E893C8DD-A141-400D-90E8-B2EA4A4E344A}" destId="{1FFF35D5-7D31-4FFD-9B93-EDAAF8483AF9}" srcOrd="0" destOrd="0" presId="urn:microsoft.com/office/officeart/2016/7/layout/LinearBlockProcessNumbered"/>
    <dgm:cxn modelId="{5E5EE5C5-4D32-4ED1-AC8F-7251FE39ADD3}" type="presOf" srcId="{51A88AF3-440A-45D7-8960-5C89FD22C9C3}" destId="{62232325-1AEE-4534-BC69-FD9D2B10C6ED}" srcOrd="0" destOrd="0" presId="urn:microsoft.com/office/officeart/2016/7/layout/LinearBlockProcessNumbered"/>
    <dgm:cxn modelId="{B72A6AD5-7188-4AE9-9AC8-61B762B5FF31}" type="presOf" srcId="{AED2654B-0E40-4838-BBFA-3A07CBB94C0D}" destId="{A5CD11E8-69C9-4446-8792-FA5D75B989EE}" srcOrd="1" destOrd="0" presId="urn:microsoft.com/office/officeart/2016/7/layout/LinearBlockProcessNumbered"/>
    <dgm:cxn modelId="{CE973EE7-8F1C-4EA1-AE40-A0782BD900A1}" type="presOf" srcId="{8BCD82ED-9AD8-4EC1-A48E-17C9E0F29474}" destId="{CC3A8429-A2F1-46F9-9121-DA209C77390C}" srcOrd="1" destOrd="0" presId="urn:microsoft.com/office/officeart/2016/7/layout/LinearBlockProcessNumbered"/>
    <dgm:cxn modelId="{FE8D8D20-E6A5-459E-8A6E-3BE6D112B3A4}" type="presParOf" srcId="{1FFF35D5-7D31-4FFD-9B93-EDAAF8483AF9}" destId="{D6846B1F-5549-4E0B-BEE0-E8A3FF02B585}" srcOrd="0" destOrd="0" presId="urn:microsoft.com/office/officeart/2016/7/layout/LinearBlockProcessNumbered"/>
    <dgm:cxn modelId="{37B7F36B-1060-432A-9300-762A71C3B0C7}" type="presParOf" srcId="{D6846B1F-5549-4E0B-BEE0-E8A3FF02B585}" destId="{6069E585-93A4-44B7-8CDD-675CCA80D69E}" srcOrd="0" destOrd="0" presId="urn:microsoft.com/office/officeart/2016/7/layout/LinearBlockProcessNumbered"/>
    <dgm:cxn modelId="{A04A21A8-1052-490D-8CC2-5B58593988A4}" type="presParOf" srcId="{D6846B1F-5549-4E0B-BEE0-E8A3FF02B585}" destId="{282B1085-FDBC-44B1-9A7E-B2C9E0359BAE}" srcOrd="1" destOrd="0" presId="urn:microsoft.com/office/officeart/2016/7/layout/LinearBlockProcessNumbered"/>
    <dgm:cxn modelId="{252F89FF-1294-4D3C-8BEC-035A0DFA43EE}" type="presParOf" srcId="{D6846B1F-5549-4E0B-BEE0-E8A3FF02B585}" destId="{8E5F0E0E-2909-49A8-9F75-83F693F31680}" srcOrd="2" destOrd="0" presId="urn:microsoft.com/office/officeart/2016/7/layout/LinearBlockProcessNumbered"/>
    <dgm:cxn modelId="{0D072ED3-29F2-44A6-927A-1B20CB31EC49}" type="presParOf" srcId="{1FFF35D5-7D31-4FFD-9B93-EDAAF8483AF9}" destId="{5C54CAC1-7B4F-42C9-B667-B47E956CA3C6}" srcOrd="1" destOrd="0" presId="urn:microsoft.com/office/officeart/2016/7/layout/LinearBlockProcessNumbered"/>
    <dgm:cxn modelId="{5DF855D9-F740-4EF1-83CE-1B7BD09C5F3A}" type="presParOf" srcId="{1FFF35D5-7D31-4FFD-9B93-EDAAF8483AF9}" destId="{25E8CEA5-0D8C-4D16-B8C8-65392E43DFA8}" srcOrd="2" destOrd="0" presId="urn:microsoft.com/office/officeart/2016/7/layout/LinearBlockProcessNumbered"/>
    <dgm:cxn modelId="{94345D80-A5A1-4F2E-A02B-ADC32BFF5DDA}" type="presParOf" srcId="{25E8CEA5-0D8C-4D16-B8C8-65392E43DFA8}" destId="{67B5A719-662D-4310-9E6A-E0692F21B8D4}" srcOrd="0" destOrd="0" presId="urn:microsoft.com/office/officeart/2016/7/layout/LinearBlockProcessNumbered"/>
    <dgm:cxn modelId="{80A0A749-D312-4186-A803-E3A138701F7C}" type="presParOf" srcId="{25E8CEA5-0D8C-4D16-B8C8-65392E43DFA8}" destId="{59F6F3A5-0754-411A-B196-B569C71D785F}" srcOrd="1" destOrd="0" presId="urn:microsoft.com/office/officeart/2016/7/layout/LinearBlockProcessNumbered"/>
    <dgm:cxn modelId="{B4117C71-5339-4F11-9AE9-23A4DC524541}" type="presParOf" srcId="{25E8CEA5-0D8C-4D16-B8C8-65392E43DFA8}" destId="{A5CD11E8-69C9-4446-8792-FA5D75B989EE}" srcOrd="2" destOrd="0" presId="urn:microsoft.com/office/officeart/2016/7/layout/LinearBlockProcessNumbered"/>
    <dgm:cxn modelId="{3C41D834-1F90-43A8-B829-A3EF2FE28633}" type="presParOf" srcId="{1FFF35D5-7D31-4FFD-9B93-EDAAF8483AF9}" destId="{D13E237D-9ED2-44B0-BB54-870799FFA5AB}" srcOrd="3" destOrd="0" presId="urn:microsoft.com/office/officeart/2016/7/layout/LinearBlockProcessNumbered"/>
    <dgm:cxn modelId="{0E0135C7-A61F-46E2-9C77-A5719B8B462E}" type="presParOf" srcId="{1FFF35D5-7D31-4FFD-9B93-EDAAF8483AF9}" destId="{F8BD8DC3-9824-464E-AB3E-B468FA2D02C0}" srcOrd="4" destOrd="0" presId="urn:microsoft.com/office/officeart/2016/7/layout/LinearBlockProcessNumbered"/>
    <dgm:cxn modelId="{0D2075E5-18DD-486C-B3D3-B5A7D9BCDE2F}" type="presParOf" srcId="{F8BD8DC3-9824-464E-AB3E-B468FA2D02C0}" destId="{F96B5436-3314-468A-AAEE-600DF250FFCD}" srcOrd="0" destOrd="0" presId="urn:microsoft.com/office/officeart/2016/7/layout/LinearBlockProcessNumbered"/>
    <dgm:cxn modelId="{8A92C94F-F124-43AF-8727-420F1417B0FB}" type="presParOf" srcId="{F8BD8DC3-9824-464E-AB3E-B468FA2D02C0}" destId="{D5379B3A-C8E3-432E-A1D3-FC0B50CA9096}" srcOrd="1" destOrd="0" presId="urn:microsoft.com/office/officeart/2016/7/layout/LinearBlockProcessNumbered"/>
    <dgm:cxn modelId="{59C0B3BC-D8BA-45B4-A7A5-D34FAA870694}" type="presParOf" srcId="{F8BD8DC3-9824-464E-AB3E-B468FA2D02C0}" destId="{8254AF23-FC42-45D0-A7CB-DB6F9E25E712}" srcOrd="2" destOrd="0" presId="urn:microsoft.com/office/officeart/2016/7/layout/LinearBlockProcessNumbered"/>
    <dgm:cxn modelId="{59686156-8F39-4565-A073-1941C328D335}" type="presParOf" srcId="{1FFF35D5-7D31-4FFD-9B93-EDAAF8483AF9}" destId="{743E0FB3-C00A-4AA6-9A1A-17D1DF769D78}" srcOrd="5" destOrd="0" presId="urn:microsoft.com/office/officeart/2016/7/layout/LinearBlockProcessNumbered"/>
    <dgm:cxn modelId="{1FDF2E5A-0A6D-4F3D-998A-C3FB5C7C87C7}" type="presParOf" srcId="{1FFF35D5-7D31-4FFD-9B93-EDAAF8483AF9}" destId="{861BB4EB-4B13-40C3-9BCC-7EB9B7DE6C6A}" srcOrd="6" destOrd="0" presId="urn:microsoft.com/office/officeart/2016/7/layout/LinearBlockProcessNumbered"/>
    <dgm:cxn modelId="{DFAFCEE8-3A3B-4D2D-BF0E-FC3CCB25DEC0}" type="presParOf" srcId="{861BB4EB-4B13-40C3-9BCC-7EB9B7DE6C6A}" destId="{2A477319-F5F1-4AD7-B632-20358917EACC}" srcOrd="0" destOrd="0" presId="urn:microsoft.com/office/officeart/2016/7/layout/LinearBlockProcessNumbered"/>
    <dgm:cxn modelId="{676B627E-3E22-4886-9CF1-468786DDF605}" type="presParOf" srcId="{861BB4EB-4B13-40C3-9BCC-7EB9B7DE6C6A}" destId="{62232325-1AEE-4534-BC69-FD9D2B10C6ED}" srcOrd="1" destOrd="0" presId="urn:microsoft.com/office/officeart/2016/7/layout/LinearBlockProcessNumbered"/>
    <dgm:cxn modelId="{3296E348-B34A-49D6-8274-1843F77B0994}" type="presParOf" srcId="{861BB4EB-4B13-40C3-9BCC-7EB9B7DE6C6A}" destId="{CC3A8429-A2F1-46F9-9121-DA209C77390C}" srcOrd="2" destOrd="0" presId="urn:microsoft.com/office/officeart/2016/7/layout/LinearBlockProcessNumbered"/>
    <dgm:cxn modelId="{7ACED246-FAFF-4949-BE6F-81425602DC94}" type="presParOf" srcId="{1FFF35D5-7D31-4FFD-9B93-EDAAF8483AF9}" destId="{95B0EF15-3486-423D-BC9F-5F48D5D52487}" srcOrd="7" destOrd="0" presId="urn:microsoft.com/office/officeart/2016/7/layout/LinearBlockProcessNumbered"/>
    <dgm:cxn modelId="{12A4E5CC-EB7C-4281-86FE-82A4A7995F0E}" type="presParOf" srcId="{1FFF35D5-7D31-4FFD-9B93-EDAAF8483AF9}" destId="{980BCE81-C696-4E0D-A4C8-F269B9FD0EA2}" srcOrd="8" destOrd="0" presId="urn:microsoft.com/office/officeart/2016/7/layout/LinearBlockProcessNumbered"/>
    <dgm:cxn modelId="{415DE13C-A8B6-4B03-AEEC-C5EF8D0A0217}" type="presParOf" srcId="{980BCE81-C696-4E0D-A4C8-F269B9FD0EA2}" destId="{0595A724-2AA6-4404-A63D-E2EAF262A062}" srcOrd="0" destOrd="0" presId="urn:microsoft.com/office/officeart/2016/7/layout/LinearBlockProcessNumbered"/>
    <dgm:cxn modelId="{B3B982CB-428F-44E4-9361-4856BB470AEA}" type="presParOf" srcId="{980BCE81-C696-4E0D-A4C8-F269B9FD0EA2}" destId="{33F6DE1F-DC25-4636-ADE3-F8E6C5BF696F}" srcOrd="1" destOrd="0" presId="urn:microsoft.com/office/officeart/2016/7/layout/LinearBlockProcessNumbered"/>
    <dgm:cxn modelId="{AA751BAA-D7B8-4BAF-92AA-76003A0C3CAD}" type="presParOf" srcId="{980BCE81-C696-4E0D-A4C8-F269B9FD0EA2}" destId="{02E227D0-2859-4048-A49D-11AC5F92933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7AD0AB-6E30-4DF0-ABDF-E9B0C4AFD0F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B37995-2D0E-430C-8163-3F4A10AFD361}">
      <dgm:prSet/>
      <dgm:spPr/>
      <dgm:t>
        <a:bodyPr/>
        <a:lstStyle/>
        <a:p>
          <a:pPr>
            <a:lnSpc>
              <a:spcPct val="100000"/>
            </a:lnSpc>
          </a:pPr>
          <a:r>
            <a:rPr lang="en-US"/>
            <a:t>3 out of 4 full-time employees are planning to quit their job in the next 12 months.  79% of employed job seekers believe they can make more money by switching jobs than staying put in the current market.</a:t>
          </a:r>
        </a:p>
      </dgm:t>
    </dgm:pt>
    <dgm:pt modelId="{FDC84AD7-3644-40DD-A4DB-3C9240954863}" type="parTrans" cxnId="{F3A97334-C226-49F4-A58C-20D946AD5F9E}">
      <dgm:prSet/>
      <dgm:spPr/>
      <dgm:t>
        <a:bodyPr/>
        <a:lstStyle/>
        <a:p>
          <a:endParaRPr lang="en-US"/>
        </a:p>
      </dgm:t>
    </dgm:pt>
    <dgm:pt modelId="{CCD8E843-DC3C-4884-B5E4-05B9DB4B4CE0}" type="sibTrans" cxnId="{F3A97334-C226-49F4-A58C-20D946AD5F9E}">
      <dgm:prSet/>
      <dgm:spPr/>
      <dgm:t>
        <a:bodyPr/>
        <a:lstStyle/>
        <a:p>
          <a:endParaRPr lang="en-US"/>
        </a:p>
      </dgm:t>
    </dgm:pt>
    <dgm:pt modelId="{A76281E4-3818-4924-8712-70A8D42B06E6}">
      <dgm:prSet/>
      <dgm:spPr/>
      <dgm:t>
        <a:bodyPr/>
        <a:lstStyle/>
        <a:p>
          <a:pPr>
            <a:lnSpc>
              <a:spcPct val="100000"/>
            </a:lnSpc>
          </a:pPr>
          <a:r>
            <a:rPr lang="en-US"/>
            <a:t>Benefits are playing a bigger role: 67% of job seekers say that benefits are more important now than before the pandemic, and 54% would consider taking a lower-paying job with a better benefits package</a:t>
          </a:r>
        </a:p>
      </dgm:t>
    </dgm:pt>
    <dgm:pt modelId="{9094C144-A0CD-4322-AF6B-83B604ECBF0B}" type="parTrans" cxnId="{98DD92C0-46AB-49B9-A586-2CD09E11F0F0}">
      <dgm:prSet/>
      <dgm:spPr/>
      <dgm:t>
        <a:bodyPr/>
        <a:lstStyle/>
        <a:p>
          <a:endParaRPr lang="en-US"/>
        </a:p>
      </dgm:t>
    </dgm:pt>
    <dgm:pt modelId="{B826A17D-A5BD-4F15-AC5D-B3968A255825}" type="sibTrans" cxnId="{98DD92C0-46AB-49B9-A586-2CD09E11F0F0}">
      <dgm:prSet/>
      <dgm:spPr/>
      <dgm:t>
        <a:bodyPr/>
        <a:lstStyle/>
        <a:p>
          <a:endParaRPr lang="en-US"/>
        </a:p>
      </dgm:t>
    </dgm:pt>
    <dgm:pt modelId="{05D5752F-7262-4B72-9BBA-0ABE332BAFE6}">
      <dgm:prSet/>
      <dgm:spPr/>
      <dgm:t>
        <a:bodyPr/>
        <a:lstStyle/>
        <a:p>
          <a:pPr>
            <a:lnSpc>
              <a:spcPct val="100000"/>
            </a:lnSpc>
          </a:pPr>
          <a:r>
            <a:rPr lang="en-US"/>
            <a:t>37% of job seekers believe it will be easier to find a job this year than in 2021</a:t>
          </a:r>
        </a:p>
      </dgm:t>
    </dgm:pt>
    <dgm:pt modelId="{52BB4429-40D3-42D9-82F7-4BFAD91C7478}" type="parTrans" cxnId="{CF9B2852-71E5-4B93-897E-E3B880EA2719}">
      <dgm:prSet/>
      <dgm:spPr/>
      <dgm:t>
        <a:bodyPr/>
        <a:lstStyle/>
        <a:p>
          <a:endParaRPr lang="en-US"/>
        </a:p>
      </dgm:t>
    </dgm:pt>
    <dgm:pt modelId="{A4DA3996-D845-4FDC-BA6A-3C925FF08344}" type="sibTrans" cxnId="{CF9B2852-71E5-4B93-897E-E3B880EA2719}">
      <dgm:prSet/>
      <dgm:spPr/>
      <dgm:t>
        <a:bodyPr/>
        <a:lstStyle/>
        <a:p>
          <a:endParaRPr lang="en-US"/>
        </a:p>
      </dgm:t>
    </dgm:pt>
    <dgm:pt modelId="{9D387085-B5D4-4725-9B3B-3E4B1D041A05}" type="pres">
      <dgm:prSet presAssocID="{C07AD0AB-6E30-4DF0-ABDF-E9B0C4AFD0FB}" presName="root" presStyleCnt="0">
        <dgm:presLayoutVars>
          <dgm:dir/>
          <dgm:resizeHandles val="exact"/>
        </dgm:presLayoutVars>
      </dgm:prSet>
      <dgm:spPr/>
    </dgm:pt>
    <dgm:pt modelId="{47E96599-562E-41E9-A4CA-A2FD39E1739E}" type="pres">
      <dgm:prSet presAssocID="{C3B37995-2D0E-430C-8163-3F4A10AFD361}" presName="compNode" presStyleCnt="0"/>
      <dgm:spPr/>
    </dgm:pt>
    <dgm:pt modelId="{8CB3DAA7-0F8D-4B0D-8F56-EAFB51CD3C18}" type="pres">
      <dgm:prSet presAssocID="{C3B37995-2D0E-430C-8163-3F4A10AFD361}" presName="bgRect" presStyleLbl="bgShp" presStyleIdx="0" presStyleCnt="3"/>
      <dgm:spPr/>
    </dgm:pt>
    <dgm:pt modelId="{AA1863EF-26F3-4480-8BBA-7F0559FEF90E}" type="pres">
      <dgm:prSet presAssocID="{C3B37995-2D0E-430C-8163-3F4A10AFD3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4A025D61-688E-417B-982F-DA1E8DC15E92}" type="pres">
      <dgm:prSet presAssocID="{C3B37995-2D0E-430C-8163-3F4A10AFD361}" presName="spaceRect" presStyleCnt="0"/>
      <dgm:spPr/>
    </dgm:pt>
    <dgm:pt modelId="{1ADB3B55-D7DB-4BFC-9AB3-683981AB100F}" type="pres">
      <dgm:prSet presAssocID="{C3B37995-2D0E-430C-8163-3F4A10AFD361}" presName="parTx" presStyleLbl="revTx" presStyleIdx="0" presStyleCnt="3">
        <dgm:presLayoutVars>
          <dgm:chMax val="0"/>
          <dgm:chPref val="0"/>
        </dgm:presLayoutVars>
      </dgm:prSet>
      <dgm:spPr/>
    </dgm:pt>
    <dgm:pt modelId="{B263B82F-6DB2-4AD3-A08F-5EC08878B097}" type="pres">
      <dgm:prSet presAssocID="{CCD8E843-DC3C-4884-B5E4-05B9DB4B4CE0}" presName="sibTrans" presStyleCnt="0"/>
      <dgm:spPr/>
    </dgm:pt>
    <dgm:pt modelId="{3511A214-7F7E-4330-BAA2-90161DCE9495}" type="pres">
      <dgm:prSet presAssocID="{A76281E4-3818-4924-8712-70A8D42B06E6}" presName="compNode" presStyleCnt="0"/>
      <dgm:spPr/>
    </dgm:pt>
    <dgm:pt modelId="{B9E94737-B908-4832-AEC5-F1FC5B22E496}" type="pres">
      <dgm:prSet presAssocID="{A76281E4-3818-4924-8712-70A8D42B06E6}" presName="bgRect" presStyleLbl="bgShp" presStyleIdx="1" presStyleCnt="3"/>
      <dgm:spPr/>
    </dgm:pt>
    <dgm:pt modelId="{2E0F0840-EF7A-4906-A522-94A83EC5BAC2}" type="pres">
      <dgm:prSet presAssocID="{A76281E4-3818-4924-8712-70A8D42B06E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8FCF0E6A-819F-4A5C-B087-6B1D90BEBA5B}" type="pres">
      <dgm:prSet presAssocID="{A76281E4-3818-4924-8712-70A8D42B06E6}" presName="spaceRect" presStyleCnt="0"/>
      <dgm:spPr/>
    </dgm:pt>
    <dgm:pt modelId="{36BED437-0B87-4844-A906-97B1AFC306D5}" type="pres">
      <dgm:prSet presAssocID="{A76281E4-3818-4924-8712-70A8D42B06E6}" presName="parTx" presStyleLbl="revTx" presStyleIdx="1" presStyleCnt="3">
        <dgm:presLayoutVars>
          <dgm:chMax val="0"/>
          <dgm:chPref val="0"/>
        </dgm:presLayoutVars>
      </dgm:prSet>
      <dgm:spPr/>
    </dgm:pt>
    <dgm:pt modelId="{BC443280-53D1-46C0-B0D4-01CCC353D30C}" type="pres">
      <dgm:prSet presAssocID="{B826A17D-A5BD-4F15-AC5D-B3968A255825}" presName="sibTrans" presStyleCnt="0"/>
      <dgm:spPr/>
    </dgm:pt>
    <dgm:pt modelId="{DBA0A8C9-8542-443E-9DDC-C1704CE01C9B}" type="pres">
      <dgm:prSet presAssocID="{05D5752F-7262-4B72-9BBA-0ABE332BAFE6}" presName="compNode" presStyleCnt="0"/>
      <dgm:spPr/>
    </dgm:pt>
    <dgm:pt modelId="{BDB1C74B-897A-4F83-B404-17FFD22B8F0B}" type="pres">
      <dgm:prSet presAssocID="{05D5752F-7262-4B72-9BBA-0ABE332BAFE6}" presName="bgRect" presStyleLbl="bgShp" presStyleIdx="2" presStyleCnt="3"/>
      <dgm:spPr/>
    </dgm:pt>
    <dgm:pt modelId="{2C5349DD-E36C-4827-821F-E4F10C6C7263}" type="pres">
      <dgm:prSet presAssocID="{05D5752F-7262-4B72-9BBA-0ABE332BAF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iefcase"/>
        </a:ext>
      </dgm:extLst>
    </dgm:pt>
    <dgm:pt modelId="{771B5139-6D50-4E6B-873F-F821601E96C8}" type="pres">
      <dgm:prSet presAssocID="{05D5752F-7262-4B72-9BBA-0ABE332BAFE6}" presName="spaceRect" presStyleCnt="0"/>
      <dgm:spPr/>
    </dgm:pt>
    <dgm:pt modelId="{2E0251EF-5125-48E6-B1FD-A27CF275AC57}" type="pres">
      <dgm:prSet presAssocID="{05D5752F-7262-4B72-9BBA-0ABE332BAFE6}" presName="parTx" presStyleLbl="revTx" presStyleIdx="2" presStyleCnt="3">
        <dgm:presLayoutVars>
          <dgm:chMax val="0"/>
          <dgm:chPref val="0"/>
        </dgm:presLayoutVars>
      </dgm:prSet>
      <dgm:spPr/>
    </dgm:pt>
  </dgm:ptLst>
  <dgm:cxnLst>
    <dgm:cxn modelId="{42B9D725-BC03-4CBD-9C8D-20EA681D1AF2}" type="presOf" srcId="{05D5752F-7262-4B72-9BBA-0ABE332BAFE6}" destId="{2E0251EF-5125-48E6-B1FD-A27CF275AC57}" srcOrd="0" destOrd="0" presId="urn:microsoft.com/office/officeart/2018/2/layout/IconVerticalSolidList"/>
    <dgm:cxn modelId="{B938A432-D25B-420E-AC1B-FE070DA1421A}" type="presOf" srcId="{C3B37995-2D0E-430C-8163-3F4A10AFD361}" destId="{1ADB3B55-D7DB-4BFC-9AB3-683981AB100F}" srcOrd="0" destOrd="0" presId="urn:microsoft.com/office/officeart/2018/2/layout/IconVerticalSolidList"/>
    <dgm:cxn modelId="{F3A97334-C226-49F4-A58C-20D946AD5F9E}" srcId="{C07AD0AB-6E30-4DF0-ABDF-E9B0C4AFD0FB}" destId="{C3B37995-2D0E-430C-8163-3F4A10AFD361}" srcOrd="0" destOrd="0" parTransId="{FDC84AD7-3644-40DD-A4DB-3C9240954863}" sibTransId="{CCD8E843-DC3C-4884-B5E4-05B9DB4B4CE0}"/>
    <dgm:cxn modelId="{CF9B2852-71E5-4B93-897E-E3B880EA2719}" srcId="{C07AD0AB-6E30-4DF0-ABDF-E9B0C4AFD0FB}" destId="{05D5752F-7262-4B72-9BBA-0ABE332BAFE6}" srcOrd="2" destOrd="0" parTransId="{52BB4429-40D3-42D9-82F7-4BFAD91C7478}" sibTransId="{A4DA3996-D845-4FDC-BA6A-3C925FF08344}"/>
    <dgm:cxn modelId="{A3BE75A0-79A5-4667-B9C1-38922A6C3A37}" type="presOf" srcId="{C07AD0AB-6E30-4DF0-ABDF-E9B0C4AFD0FB}" destId="{9D387085-B5D4-4725-9B3B-3E4B1D041A05}" srcOrd="0" destOrd="0" presId="urn:microsoft.com/office/officeart/2018/2/layout/IconVerticalSolidList"/>
    <dgm:cxn modelId="{98DD92C0-46AB-49B9-A586-2CD09E11F0F0}" srcId="{C07AD0AB-6E30-4DF0-ABDF-E9B0C4AFD0FB}" destId="{A76281E4-3818-4924-8712-70A8D42B06E6}" srcOrd="1" destOrd="0" parTransId="{9094C144-A0CD-4322-AF6B-83B604ECBF0B}" sibTransId="{B826A17D-A5BD-4F15-AC5D-B3968A255825}"/>
    <dgm:cxn modelId="{57C2DBD0-3236-4204-A8C0-7580B519FECD}" type="presOf" srcId="{A76281E4-3818-4924-8712-70A8D42B06E6}" destId="{36BED437-0B87-4844-A906-97B1AFC306D5}" srcOrd="0" destOrd="0" presId="urn:microsoft.com/office/officeart/2018/2/layout/IconVerticalSolidList"/>
    <dgm:cxn modelId="{24002E77-F211-4A16-89F2-CC1A0E35D75F}" type="presParOf" srcId="{9D387085-B5D4-4725-9B3B-3E4B1D041A05}" destId="{47E96599-562E-41E9-A4CA-A2FD39E1739E}" srcOrd="0" destOrd="0" presId="urn:microsoft.com/office/officeart/2018/2/layout/IconVerticalSolidList"/>
    <dgm:cxn modelId="{0EB9D0A4-A8B3-4559-B30D-109B1F32EC63}" type="presParOf" srcId="{47E96599-562E-41E9-A4CA-A2FD39E1739E}" destId="{8CB3DAA7-0F8D-4B0D-8F56-EAFB51CD3C18}" srcOrd="0" destOrd="0" presId="urn:microsoft.com/office/officeart/2018/2/layout/IconVerticalSolidList"/>
    <dgm:cxn modelId="{7D15A164-EED4-45EA-B31A-FA19CE096D4D}" type="presParOf" srcId="{47E96599-562E-41E9-A4CA-A2FD39E1739E}" destId="{AA1863EF-26F3-4480-8BBA-7F0559FEF90E}" srcOrd="1" destOrd="0" presId="urn:microsoft.com/office/officeart/2018/2/layout/IconVerticalSolidList"/>
    <dgm:cxn modelId="{2D57C719-59FF-4B2A-9EFC-0CBA594C5E71}" type="presParOf" srcId="{47E96599-562E-41E9-A4CA-A2FD39E1739E}" destId="{4A025D61-688E-417B-982F-DA1E8DC15E92}" srcOrd="2" destOrd="0" presId="urn:microsoft.com/office/officeart/2018/2/layout/IconVerticalSolidList"/>
    <dgm:cxn modelId="{D166D024-74EA-493E-A620-DCF96C619C2B}" type="presParOf" srcId="{47E96599-562E-41E9-A4CA-A2FD39E1739E}" destId="{1ADB3B55-D7DB-4BFC-9AB3-683981AB100F}" srcOrd="3" destOrd="0" presId="urn:microsoft.com/office/officeart/2018/2/layout/IconVerticalSolidList"/>
    <dgm:cxn modelId="{F02722C1-D3D7-49BD-92FE-9596E321A8CD}" type="presParOf" srcId="{9D387085-B5D4-4725-9B3B-3E4B1D041A05}" destId="{B263B82F-6DB2-4AD3-A08F-5EC08878B097}" srcOrd="1" destOrd="0" presId="urn:microsoft.com/office/officeart/2018/2/layout/IconVerticalSolidList"/>
    <dgm:cxn modelId="{C9AE5B8C-B7EF-489A-A003-52CD748FA10A}" type="presParOf" srcId="{9D387085-B5D4-4725-9B3B-3E4B1D041A05}" destId="{3511A214-7F7E-4330-BAA2-90161DCE9495}" srcOrd="2" destOrd="0" presId="urn:microsoft.com/office/officeart/2018/2/layout/IconVerticalSolidList"/>
    <dgm:cxn modelId="{22D1C5CB-1D51-4DDD-8F89-EA5A73302ACA}" type="presParOf" srcId="{3511A214-7F7E-4330-BAA2-90161DCE9495}" destId="{B9E94737-B908-4832-AEC5-F1FC5B22E496}" srcOrd="0" destOrd="0" presId="urn:microsoft.com/office/officeart/2018/2/layout/IconVerticalSolidList"/>
    <dgm:cxn modelId="{5A1F1244-0E17-491E-891F-01F678870D2E}" type="presParOf" srcId="{3511A214-7F7E-4330-BAA2-90161DCE9495}" destId="{2E0F0840-EF7A-4906-A522-94A83EC5BAC2}" srcOrd="1" destOrd="0" presId="urn:microsoft.com/office/officeart/2018/2/layout/IconVerticalSolidList"/>
    <dgm:cxn modelId="{FFD22284-F6D5-42D0-BD39-413B19C3483E}" type="presParOf" srcId="{3511A214-7F7E-4330-BAA2-90161DCE9495}" destId="{8FCF0E6A-819F-4A5C-B087-6B1D90BEBA5B}" srcOrd="2" destOrd="0" presId="urn:microsoft.com/office/officeart/2018/2/layout/IconVerticalSolidList"/>
    <dgm:cxn modelId="{D4680333-7520-4D17-8D13-24086468A93A}" type="presParOf" srcId="{3511A214-7F7E-4330-BAA2-90161DCE9495}" destId="{36BED437-0B87-4844-A906-97B1AFC306D5}" srcOrd="3" destOrd="0" presId="urn:microsoft.com/office/officeart/2018/2/layout/IconVerticalSolidList"/>
    <dgm:cxn modelId="{1847E5D1-BF40-4C33-8C9A-51B6C695FC43}" type="presParOf" srcId="{9D387085-B5D4-4725-9B3B-3E4B1D041A05}" destId="{BC443280-53D1-46C0-B0D4-01CCC353D30C}" srcOrd="3" destOrd="0" presId="urn:microsoft.com/office/officeart/2018/2/layout/IconVerticalSolidList"/>
    <dgm:cxn modelId="{CB3F83B5-63E5-4917-B21C-E4613F4151D9}" type="presParOf" srcId="{9D387085-B5D4-4725-9B3B-3E4B1D041A05}" destId="{DBA0A8C9-8542-443E-9DDC-C1704CE01C9B}" srcOrd="4" destOrd="0" presId="urn:microsoft.com/office/officeart/2018/2/layout/IconVerticalSolidList"/>
    <dgm:cxn modelId="{60CF0CD8-974A-4572-BD90-01315D2A999D}" type="presParOf" srcId="{DBA0A8C9-8542-443E-9DDC-C1704CE01C9B}" destId="{BDB1C74B-897A-4F83-B404-17FFD22B8F0B}" srcOrd="0" destOrd="0" presId="urn:microsoft.com/office/officeart/2018/2/layout/IconVerticalSolidList"/>
    <dgm:cxn modelId="{4F26497F-8FE7-4CA6-889D-39D692D7C31C}" type="presParOf" srcId="{DBA0A8C9-8542-443E-9DDC-C1704CE01C9B}" destId="{2C5349DD-E36C-4827-821F-E4F10C6C7263}" srcOrd="1" destOrd="0" presId="urn:microsoft.com/office/officeart/2018/2/layout/IconVerticalSolidList"/>
    <dgm:cxn modelId="{AD2F75CA-1853-4B66-A425-A9ACB394C587}" type="presParOf" srcId="{DBA0A8C9-8542-443E-9DDC-C1704CE01C9B}" destId="{771B5139-6D50-4E6B-873F-F821601E96C8}" srcOrd="2" destOrd="0" presId="urn:microsoft.com/office/officeart/2018/2/layout/IconVerticalSolidList"/>
    <dgm:cxn modelId="{0BE8D393-23AA-431D-BAAD-A0C2ADF8C81A}" type="presParOf" srcId="{DBA0A8C9-8542-443E-9DDC-C1704CE01C9B}" destId="{2E0251EF-5125-48E6-B1FD-A27CF275AC5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87E636-37B5-4764-AA8B-3829143443CC}" type="doc">
      <dgm:prSet loTypeId="urn:microsoft.com/office/officeart/2005/8/layout/matrix3" loCatId="matrix" qsTypeId="urn:microsoft.com/office/officeart/2005/8/quickstyle/simple4" qsCatId="simple" csTypeId="urn:microsoft.com/office/officeart/2005/8/colors/colorful1" csCatId="colorful" phldr="1"/>
      <dgm:spPr/>
      <dgm:t>
        <a:bodyPr/>
        <a:lstStyle/>
        <a:p>
          <a:endParaRPr lang="en-US"/>
        </a:p>
      </dgm:t>
    </dgm:pt>
    <dgm:pt modelId="{693A0B98-E043-4374-83C1-97ACCBDE7EB5}">
      <dgm:prSet/>
      <dgm:spPr/>
      <dgm:t>
        <a:bodyPr/>
        <a:lstStyle/>
        <a:p>
          <a:r>
            <a:rPr lang="en-US"/>
            <a:t>Not just a luxury to have contract staff anymore</a:t>
          </a:r>
        </a:p>
      </dgm:t>
    </dgm:pt>
    <dgm:pt modelId="{669B4E76-D3D2-4263-B400-B8BAB566EFDD}" type="parTrans" cxnId="{B5E0CB97-A4AD-4840-83D8-7F718145A0AB}">
      <dgm:prSet/>
      <dgm:spPr/>
      <dgm:t>
        <a:bodyPr/>
        <a:lstStyle/>
        <a:p>
          <a:endParaRPr lang="en-US"/>
        </a:p>
      </dgm:t>
    </dgm:pt>
    <dgm:pt modelId="{9D2FC7C3-7AB5-4C51-9F2F-3124ED63B71F}" type="sibTrans" cxnId="{B5E0CB97-A4AD-4840-83D8-7F718145A0AB}">
      <dgm:prSet/>
      <dgm:spPr/>
      <dgm:t>
        <a:bodyPr/>
        <a:lstStyle/>
        <a:p>
          <a:endParaRPr lang="en-US"/>
        </a:p>
      </dgm:t>
    </dgm:pt>
    <dgm:pt modelId="{A3E15B8F-9E32-4542-B7F8-FF646903A228}">
      <dgm:prSet/>
      <dgm:spPr/>
      <dgm:t>
        <a:bodyPr/>
        <a:lstStyle/>
        <a:p>
          <a:r>
            <a:rPr lang="en-US" dirty="0"/>
            <a:t>Knowledge transfer (institutional knowledge retention)</a:t>
          </a:r>
        </a:p>
      </dgm:t>
    </dgm:pt>
    <dgm:pt modelId="{C6EC7402-F497-4C4A-A868-BDCD41140E47}" type="parTrans" cxnId="{5DC31D48-F51C-4B9A-8630-5CB2C8F850EF}">
      <dgm:prSet/>
      <dgm:spPr/>
      <dgm:t>
        <a:bodyPr/>
        <a:lstStyle/>
        <a:p>
          <a:endParaRPr lang="en-US"/>
        </a:p>
      </dgm:t>
    </dgm:pt>
    <dgm:pt modelId="{102AE2C4-9FB3-4A46-B9BF-E5C7771E17B0}" type="sibTrans" cxnId="{5DC31D48-F51C-4B9A-8630-5CB2C8F850EF}">
      <dgm:prSet/>
      <dgm:spPr/>
      <dgm:t>
        <a:bodyPr/>
        <a:lstStyle/>
        <a:p>
          <a:endParaRPr lang="en-US"/>
        </a:p>
      </dgm:t>
    </dgm:pt>
    <dgm:pt modelId="{7644CE7F-E78A-4B83-892A-856F9EEAAA99}">
      <dgm:prSet/>
      <dgm:spPr/>
      <dgm:t>
        <a:bodyPr/>
        <a:lstStyle/>
        <a:p>
          <a:r>
            <a:rPr lang="en-US"/>
            <a:t>Project or consulting support</a:t>
          </a:r>
        </a:p>
      </dgm:t>
    </dgm:pt>
    <dgm:pt modelId="{DD0AB4EC-80EA-4A15-AD59-E2BC7F09CA6D}" type="parTrans" cxnId="{5621A0EA-ECB4-46DC-863A-87522736F6C1}">
      <dgm:prSet/>
      <dgm:spPr/>
      <dgm:t>
        <a:bodyPr/>
        <a:lstStyle/>
        <a:p>
          <a:endParaRPr lang="en-US"/>
        </a:p>
      </dgm:t>
    </dgm:pt>
    <dgm:pt modelId="{0F2490CE-FD5B-4521-98D2-B4E1F599B2FE}" type="sibTrans" cxnId="{5621A0EA-ECB4-46DC-863A-87522736F6C1}">
      <dgm:prSet/>
      <dgm:spPr/>
      <dgm:t>
        <a:bodyPr/>
        <a:lstStyle/>
        <a:p>
          <a:endParaRPr lang="en-US"/>
        </a:p>
      </dgm:t>
    </dgm:pt>
    <dgm:pt modelId="{293604DE-D915-4757-8F51-399C0814955D}">
      <dgm:prSet/>
      <dgm:spPr/>
      <dgm:t>
        <a:bodyPr/>
        <a:lstStyle/>
        <a:p>
          <a:r>
            <a:rPr lang="en-US"/>
            <a:t>Full time hire attraction (not a post and pray environment)</a:t>
          </a:r>
        </a:p>
      </dgm:t>
    </dgm:pt>
    <dgm:pt modelId="{BDF6040D-AD54-4993-AE85-27FB3E3750C3}" type="parTrans" cxnId="{D7AEC573-7771-4DFE-8FC5-917F93B23169}">
      <dgm:prSet/>
      <dgm:spPr/>
      <dgm:t>
        <a:bodyPr/>
        <a:lstStyle/>
        <a:p>
          <a:endParaRPr lang="en-US"/>
        </a:p>
      </dgm:t>
    </dgm:pt>
    <dgm:pt modelId="{7D90448D-ED1E-4281-B561-7467C3AF1DEE}" type="sibTrans" cxnId="{D7AEC573-7771-4DFE-8FC5-917F93B23169}">
      <dgm:prSet/>
      <dgm:spPr/>
      <dgm:t>
        <a:bodyPr/>
        <a:lstStyle/>
        <a:p>
          <a:endParaRPr lang="en-US"/>
        </a:p>
      </dgm:t>
    </dgm:pt>
    <dgm:pt modelId="{E2B82A94-1620-4EB8-8105-74F74CAED1D6}" type="pres">
      <dgm:prSet presAssocID="{7987E636-37B5-4764-AA8B-3829143443CC}" presName="matrix" presStyleCnt="0">
        <dgm:presLayoutVars>
          <dgm:chMax val="1"/>
          <dgm:dir/>
          <dgm:resizeHandles val="exact"/>
        </dgm:presLayoutVars>
      </dgm:prSet>
      <dgm:spPr/>
    </dgm:pt>
    <dgm:pt modelId="{DCAEF4C0-EC5D-4D97-AA59-5D72D0C7B20F}" type="pres">
      <dgm:prSet presAssocID="{7987E636-37B5-4764-AA8B-3829143443CC}" presName="diamond" presStyleLbl="bgShp" presStyleIdx="0" presStyleCnt="1"/>
      <dgm:spPr/>
    </dgm:pt>
    <dgm:pt modelId="{DF7BBE21-36F3-4B4B-892A-BA9049FE9458}" type="pres">
      <dgm:prSet presAssocID="{7987E636-37B5-4764-AA8B-3829143443CC}" presName="quad1" presStyleLbl="node1" presStyleIdx="0" presStyleCnt="4">
        <dgm:presLayoutVars>
          <dgm:chMax val="0"/>
          <dgm:chPref val="0"/>
          <dgm:bulletEnabled val="1"/>
        </dgm:presLayoutVars>
      </dgm:prSet>
      <dgm:spPr/>
    </dgm:pt>
    <dgm:pt modelId="{15E217AF-3E74-40F6-8425-0DA18453D5BC}" type="pres">
      <dgm:prSet presAssocID="{7987E636-37B5-4764-AA8B-3829143443CC}" presName="quad2" presStyleLbl="node1" presStyleIdx="1" presStyleCnt="4">
        <dgm:presLayoutVars>
          <dgm:chMax val="0"/>
          <dgm:chPref val="0"/>
          <dgm:bulletEnabled val="1"/>
        </dgm:presLayoutVars>
      </dgm:prSet>
      <dgm:spPr/>
    </dgm:pt>
    <dgm:pt modelId="{602970B3-516F-4599-B5A7-FC012BD35F75}" type="pres">
      <dgm:prSet presAssocID="{7987E636-37B5-4764-AA8B-3829143443CC}" presName="quad3" presStyleLbl="node1" presStyleIdx="2" presStyleCnt="4">
        <dgm:presLayoutVars>
          <dgm:chMax val="0"/>
          <dgm:chPref val="0"/>
          <dgm:bulletEnabled val="1"/>
        </dgm:presLayoutVars>
      </dgm:prSet>
      <dgm:spPr/>
    </dgm:pt>
    <dgm:pt modelId="{8C07D137-4192-4C44-B17A-A8D61CBD2C78}" type="pres">
      <dgm:prSet presAssocID="{7987E636-37B5-4764-AA8B-3829143443CC}" presName="quad4" presStyleLbl="node1" presStyleIdx="3" presStyleCnt="4">
        <dgm:presLayoutVars>
          <dgm:chMax val="0"/>
          <dgm:chPref val="0"/>
          <dgm:bulletEnabled val="1"/>
        </dgm:presLayoutVars>
      </dgm:prSet>
      <dgm:spPr/>
    </dgm:pt>
  </dgm:ptLst>
  <dgm:cxnLst>
    <dgm:cxn modelId="{FFA9D706-A20B-4B83-97C8-B28F148B26C4}" type="presOf" srcId="{693A0B98-E043-4374-83C1-97ACCBDE7EB5}" destId="{DF7BBE21-36F3-4B4B-892A-BA9049FE9458}" srcOrd="0" destOrd="0" presId="urn:microsoft.com/office/officeart/2005/8/layout/matrix3"/>
    <dgm:cxn modelId="{2FFC300C-CAD7-4417-9015-118962A54987}" type="presOf" srcId="{7644CE7F-E78A-4B83-892A-856F9EEAAA99}" destId="{602970B3-516F-4599-B5A7-FC012BD35F75}" srcOrd="0" destOrd="0" presId="urn:microsoft.com/office/officeart/2005/8/layout/matrix3"/>
    <dgm:cxn modelId="{E8862814-EDE0-492C-AA32-273FB0695912}" type="presOf" srcId="{293604DE-D915-4757-8F51-399C0814955D}" destId="{8C07D137-4192-4C44-B17A-A8D61CBD2C78}" srcOrd="0" destOrd="0" presId="urn:microsoft.com/office/officeart/2005/8/layout/matrix3"/>
    <dgm:cxn modelId="{AE6DFE25-F2A0-44E1-94AC-66A7ECFADDE0}" type="presOf" srcId="{A3E15B8F-9E32-4542-B7F8-FF646903A228}" destId="{15E217AF-3E74-40F6-8425-0DA18453D5BC}" srcOrd="0" destOrd="0" presId="urn:microsoft.com/office/officeart/2005/8/layout/matrix3"/>
    <dgm:cxn modelId="{5DC31D48-F51C-4B9A-8630-5CB2C8F850EF}" srcId="{7987E636-37B5-4764-AA8B-3829143443CC}" destId="{A3E15B8F-9E32-4542-B7F8-FF646903A228}" srcOrd="1" destOrd="0" parTransId="{C6EC7402-F497-4C4A-A868-BDCD41140E47}" sibTransId="{102AE2C4-9FB3-4A46-B9BF-E5C7771E17B0}"/>
    <dgm:cxn modelId="{D7AEC573-7771-4DFE-8FC5-917F93B23169}" srcId="{7987E636-37B5-4764-AA8B-3829143443CC}" destId="{293604DE-D915-4757-8F51-399C0814955D}" srcOrd="3" destOrd="0" parTransId="{BDF6040D-AD54-4993-AE85-27FB3E3750C3}" sibTransId="{7D90448D-ED1E-4281-B561-7467C3AF1DEE}"/>
    <dgm:cxn modelId="{4A4B5576-427F-4422-87AC-F9D17CA8B54A}" type="presOf" srcId="{7987E636-37B5-4764-AA8B-3829143443CC}" destId="{E2B82A94-1620-4EB8-8105-74F74CAED1D6}" srcOrd="0" destOrd="0" presId="urn:microsoft.com/office/officeart/2005/8/layout/matrix3"/>
    <dgm:cxn modelId="{B5E0CB97-A4AD-4840-83D8-7F718145A0AB}" srcId="{7987E636-37B5-4764-AA8B-3829143443CC}" destId="{693A0B98-E043-4374-83C1-97ACCBDE7EB5}" srcOrd="0" destOrd="0" parTransId="{669B4E76-D3D2-4263-B400-B8BAB566EFDD}" sibTransId="{9D2FC7C3-7AB5-4C51-9F2F-3124ED63B71F}"/>
    <dgm:cxn modelId="{5621A0EA-ECB4-46DC-863A-87522736F6C1}" srcId="{7987E636-37B5-4764-AA8B-3829143443CC}" destId="{7644CE7F-E78A-4B83-892A-856F9EEAAA99}" srcOrd="2" destOrd="0" parTransId="{DD0AB4EC-80EA-4A15-AD59-E2BC7F09CA6D}" sibTransId="{0F2490CE-FD5B-4521-98D2-B4E1F599B2FE}"/>
    <dgm:cxn modelId="{144CB73C-9F54-47C2-BEB1-687C6603A1D7}" type="presParOf" srcId="{E2B82A94-1620-4EB8-8105-74F74CAED1D6}" destId="{DCAEF4C0-EC5D-4D97-AA59-5D72D0C7B20F}" srcOrd="0" destOrd="0" presId="urn:microsoft.com/office/officeart/2005/8/layout/matrix3"/>
    <dgm:cxn modelId="{830338F8-6650-4D55-88D3-8796DD17BC92}" type="presParOf" srcId="{E2B82A94-1620-4EB8-8105-74F74CAED1D6}" destId="{DF7BBE21-36F3-4B4B-892A-BA9049FE9458}" srcOrd="1" destOrd="0" presId="urn:microsoft.com/office/officeart/2005/8/layout/matrix3"/>
    <dgm:cxn modelId="{E6908EAB-199A-4B10-842F-010D1AA9890D}" type="presParOf" srcId="{E2B82A94-1620-4EB8-8105-74F74CAED1D6}" destId="{15E217AF-3E74-40F6-8425-0DA18453D5BC}" srcOrd="2" destOrd="0" presId="urn:microsoft.com/office/officeart/2005/8/layout/matrix3"/>
    <dgm:cxn modelId="{ECF40067-4038-4946-ADEB-6805BA1DE493}" type="presParOf" srcId="{E2B82A94-1620-4EB8-8105-74F74CAED1D6}" destId="{602970B3-516F-4599-B5A7-FC012BD35F75}" srcOrd="3" destOrd="0" presId="urn:microsoft.com/office/officeart/2005/8/layout/matrix3"/>
    <dgm:cxn modelId="{9B9B2581-DAC0-4B5D-AEA6-C2A27F44C249}" type="presParOf" srcId="{E2B82A94-1620-4EB8-8105-74F74CAED1D6}" destId="{8C07D137-4192-4C44-B17A-A8D61CBD2C7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2C848-D365-434F-9CF4-2A85B13746E8}">
      <dsp:nvSpPr>
        <dsp:cNvPr id="0" name=""/>
        <dsp:cNvSpPr/>
      </dsp:nvSpPr>
      <dsp:spPr>
        <a:xfrm>
          <a:off x="0" y="449805"/>
          <a:ext cx="7012370" cy="6552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B7564AB-C759-49DC-BEDF-6DD90CE22C89}">
      <dsp:nvSpPr>
        <dsp:cNvPr id="0" name=""/>
        <dsp:cNvSpPr/>
      </dsp:nvSpPr>
      <dsp:spPr>
        <a:xfrm>
          <a:off x="350618" y="66045"/>
          <a:ext cx="4908659" cy="76752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1155700">
            <a:lnSpc>
              <a:spcPct val="90000"/>
            </a:lnSpc>
            <a:spcBef>
              <a:spcPct val="0"/>
            </a:spcBef>
            <a:spcAft>
              <a:spcPct val="35000"/>
            </a:spcAft>
            <a:buNone/>
          </a:pPr>
          <a:r>
            <a:rPr lang="en-US" sz="2600" kern="1200"/>
            <a:t>Vaccinations and the intentions</a:t>
          </a:r>
        </a:p>
      </dsp:txBody>
      <dsp:txXfrm>
        <a:off x="388085" y="103512"/>
        <a:ext cx="4833725" cy="692586"/>
      </dsp:txXfrm>
    </dsp:sp>
    <dsp:sp modelId="{EC4498BD-1F77-4E7A-A315-1E04500619C0}">
      <dsp:nvSpPr>
        <dsp:cNvPr id="0" name=""/>
        <dsp:cNvSpPr/>
      </dsp:nvSpPr>
      <dsp:spPr>
        <a:xfrm>
          <a:off x="0" y="1629165"/>
          <a:ext cx="7012370" cy="6552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39F2282-028C-40E5-AF40-8DEB80308492}">
      <dsp:nvSpPr>
        <dsp:cNvPr id="0" name=""/>
        <dsp:cNvSpPr/>
      </dsp:nvSpPr>
      <dsp:spPr>
        <a:xfrm>
          <a:off x="350618" y="1245405"/>
          <a:ext cx="4908659" cy="76752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1155700">
            <a:lnSpc>
              <a:spcPct val="90000"/>
            </a:lnSpc>
            <a:spcBef>
              <a:spcPct val="0"/>
            </a:spcBef>
            <a:spcAft>
              <a:spcPct val="35000"/>
            </a:spcAft>
            <a:buNone/>
          </a:pPr>
          <a:r>
            <a:rPr lang="en-US" sz="2600" kern="1200"/>
            <a:t>State of TX laws</a:t>
          </a:r>
        </a:p>
      </dsp:txBody>
      <dsp:txXfrm>
        <a:off x="388085" y="1282872"/>
        <a:ext cx="4833725" cy="692586"/>
      </dsp:txXfrm>
    </dsp:sp>
    <dsp:sp modelId="{E54F8A09-737B-4E66-BDBD-C64926DC236E}">
      <dsp:nvSpPr>
        <dsp:cNvPr id="0" name=""/>
        <dsp:cNvSpPr/>
      </dsp:nvSpPr>
      <dsp:spPr>
        <a:xfrm>
          <a:off x="0" y="2808525"/>
          <a:ext cx="7012370" cy="6552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C092EDA-5764-4270-BEC2-CB65D56A2990}">
      <dsp:nvSpPr>
        <dsp:cNvPr id="0" name=""/>
        <dsp:cNvSpPr/>
      </dsp:nvSpPr>
      <dsp:spPr>
        <a:xfrm>
          <a:off x="350618" y="2424765"/>
          <a:ext cx="4908659" cy="76752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1155700">
            <a:lnSpc>
              <a:spcPct val="90000"/>
            </a:lnSpc>
            <a:spcBef>
              <a:spcPct val="0"/>
            </a:spcBef>
            <a:spcAft>
              <a:spcPct val="35000"/>
            </a:spcAft>
            <a:buNone/>
          </a:pPr>
          <a:r>
            <a:rPr lang="en-US" sz="2600" kern="1200"/>
            <a:t>SCOTUS ruling</a:t>
          </a:r>
        </a:p>
      </dsp:txBody>
      <dsp:txXfrm>
        <a:off x="388085" y="2462232"/>
        <a:ext cx="4833725" cy="692586"/>
      </dsp:txXfrm>
    </dsp:sp>
    <dsp:sp modelId="{B38E3976-E7CE-498E-9B5E-CFE2B49B9400}">
      <dsp:nvSpPr>
        <dsp:cNvPr id="0" name=""/>
        <dsp:cNvSpPr/>
      </dsp:nvSpPr>
      <dsp:spPr>
        <a:xfrm>
          <a:off x="0" y="3987885"/>
          <a:ext cx="7012370" cy="655200"/>
        </a:xfrm>
        <a:prstGeom prst="rect">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E2E5C-0446-44F2-9CDC-37D182B3EE33}">
      <dsp:nvSpPr>
        <dsp:cNvPr id="0" name=""/>
        <dsp:cNvSpPr/>
      </dsp:nvSpPr>
      <dsp:spPr>
        <a:xfrm>
          <a:off x="350618" y="3604125"/>
          <a:ext cx="4908659" cy="76752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1155700">
            <a:lnSpc>
              <a:spcPct val="90000"/>
            </a:lnSpc>
            <a:spcBef>
              <a:spcPct val="0"/>
            </a:spcBef>
            <a:spcAft>
              <a:spcPct val="35000"/>
            </a:spcAft>
            <a:buNone/>
          </a:pPr>
          <a:r>
            <a:rPr lang="en-US" sz="2600" kern="1200"/>
            <a:t>Options</a:t>
          </a:r>
        </a:p>
      </dsp:txBody>
      <dsp:txXfrm>
        <a:off x="388085" y="3641592"/>
        <a:ext cx="4833725"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9E585-93A4-44B7-8CDD-675CCA80D69E}">
      <dsp:nvSpPr>
        <dsp:cNvPr id="0" name=""/>
        <dsp:cNvSpPr/>
      </dsp:nvSpPr>
      <dsp:spPr>
        <a:xfrm>
          <a:off x="6550" y="752065"/>
          <a:ext cx="2047561" cy="245707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54" tIns="0" rIns="202254" bIns="330200" numCol="1" spcCol="1270" anchor="t" anchorCtr="0">
          <a:noAutofit/>
        </a:bodyPr>
        <a:lstStyle/>
        <a:p>
          <a:pPr marL="0" lvl="0" indent="0" algn="l" defTabSz="1155700">
            <a:lnSpc>
              <a:spcPct val="90000"/>
            </a:lnSpc>
            <a:spcBef>
              <a:spcPct val="0"/>
            </a:spcBef>
            <a:spcAft>
              <a:spcPct val="35000"/>
            </a:spcAft>
            <a:buNone/>
          </a:pPr>
          <a:r>
            <a:rPr lang="en-US" sz="2600" kern="1200"/>
            <a:t>Move FAST</a:t>
          </a:r>
        </a:p>
      </dsp:txBody>
      <dsp:txXfrm>
        <a:off x="6550" y="1734895"/>
        <a:ext cx="2047561" cy="1474243"/>
      </dsp:txXfrm>
    </dsp:sp>
    <dsp:sp modelId="{282B1085-FDBC-44B1-9A7E-B2C9E0359BAE}">
      <dsp:nvSpPr>
        <dsp:cNvPr id="0" name=""/>
        <dsp:cNvSpPr/>
      </dsp:nvSpPr>
      <dsp:spPr>
        <a:xfrm>
          <a:off x="6550" y="752065"/>
          <a:ext cx="2047561" cy="98282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54" tIns="165100" rIns="202254" bIns="165100" numCol="1" spcCol="1270" anchor="ctr" anchorCtr="0">
          <a:noAutofit/>
        </a:bodyPr>
        <a:lstStyle/>
        <a:p>
          <a:pPr marL="0" lvl="0" indent="0" algn="l" defTabSz="2222500">
            <a:lnSpc>
              <a:spcPct val="90000"/>
            </a:lnSpc>
            <a:spcBef>
              <a:spcPct val="0"/>
            </a:spcBef>
            <a:spcAft>
              <a:spcPct val="35000"/>
            </a:spcAft>
            <a:buNone/>
          </a:pPr>
          <a:r>
            <a:rPr lang="en-US" sz="5000" kern="1200"/>
            <a:t>01</a:t>
          </a:r>
        </a:p>
      </dsp:txBody>
      <dsp:txXfrm>
        <a:off x="6550" y="752065"/>
        <a:ext cx="2047561" cy="982829"/>
      </dsp:txXfrm>
    </dsp:sp>
    <dsp:sp modelId="{67B5A719-662D-4310-9E6A-E0692F21B8D4}">
      <dsp:nvSpPr>
        <dsp:cNvPr id="0" name=""/>
        <dsp:cNvSpPr/>
      </dsp:nvSpPr>
      <dsp:spPr>
        <a:xfrm>
          <a:off x="2217916" y="752065"/>
          <a:ext cx="2047561" cy="245707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54" tIns="0" rIns="202254" bIns="330200" numCol="1" spcCol="1270" anchor="t" anchorCtr="0">
          <a:noAutofit/>
        </a:bodyPr>
        <a:lstStyle/>
        <a:p>
          <a:pPr marL="0" lvl="0" indent="0" algn="l" defTabSz="1155700">
            <a:lnSpc>
              <a:spcPct val="90000"/>
            </a:lnSpc>
            <a:spcBef>
              <a:spcPct val="0"/>
            </a:spcBef>
            <a:spcAft>
              <a:spcPct val="35000"/>
            </a:spcAft>
            <a:buNone/>
          </a:pPr>
          <a:r>
            <a:rPr lang="en-US" sz="2600" kern="1200"/>
            <a:t>Know what you are looking for</a:t>
          </a:r>
        </a:p>
      </dsp:txBody>
      <dsp:txXfrm>
        <a:off x="2217916" y="1734895"/>
        <a:ext cx="2047561" cy="1474243"/>
      </dsp:txXfrm>
    </dsp:sp>
    <dsp:sp modelId="{59F6F3A5-0754-411A-B196-B569C71D785F}">
      <dsp:nvSpPr>
        <dsp:cNvPr id="0" name=""/>
        <dsp:cNvSpPr/>
      </dsp:nvSpPr>
      <dsp:spPr>
        <a:xfrm>
          <a:off x="2217916" y="752065"/>
          <a:ext cx="2047561" cy="98282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54" tIns="165100" rIns="202254" bIns="165100" numCol="1" spcCol="1270" anchor="ctr" anchorCtr="0">
          <a:noAutofit/>
        </a:bodyPr>
        <a:lstStyle/>
        <a:p>
          <a:pPr marL="0" lvl="0" indent="0" algn="l" defTabSz="2222500">
            <a:lnSpc>
              <a:spcPct val="90000"/>
            </a:lnSpc>
            <a:spcBef>
              <a:spcPct val="0"/>
            </a:spcBef>
            <a:spcAft>
              <a:spcPct val="35000"/>
            </a:spcAft>
            <a:buNone/>
          </a:pPr>
          <a:r>
            <a:rPr lang="en-US" sz="5000" kern="1200"/>
            <a:t>02</a:t>
          </a:r>
        </a:p>
      </dsp:txBody>
      <dsp:txXfrm>
        <a:off x="2217916" y="752065"/>
        <a:ext cx="2047561" cy="982829"/>
      </dsp:txXfrm>
    </dsp:sp>
    <dsp:sp modelId="{F96B5436-3314-468A-AAEE-600DF250FFCD}">
      <dsp:nvSpPr>
        <dsp:cNvPr id="0" name=""/>
        <dsp:cNvSpPr/>
      </dsp:nvSpPr>
      <dsp:spPr>
        <a:xfrm>
          <a:off x="4429281" y="752065"/>
          <a:ext cx="2047561" cy="245707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54" tIns="0" rIns="202254" bIns="330200" numCol="1" spcCol="1270" anchor="t" anchorCtr="0">
          <a:noAutofit/>
        </a:bodyPr>
        <a:lstStyle/>
        <a:p>
          <a:pPr marL="0" lvl="0" indent="0" algn="l" defTabSz="1155700">
            <a:lnSpc>
              <a:spcPct val="90000"/>
            </a:lnSpc>
            <a:spcBef>
              <a:spcPct val="0"/>
            </a:spcBef>
            <a:spcAft>
              <a:spcPct val="35000"/>
            </a:spcAft>
            <a:buNone/>
          </a:pPr>
          <a:r>
            <a:rPr lang="en-US" sz="2600" kern="1200"/>
            <a:t>Screen in vs. screen out</a:t>
          </a:r>
        </a:p>
      </dsp:txBody>
      <dsp:txXfrm>
        <a:off x="4429281" y="1734895"/>
        <a:ext cx="2047561" cy="1474243"/>
      </dsp:txXfrm>
    </dsp:sp>
    <dsp:sp modelId="{D5379B3A-C8E3-432E-A1D3-FC0B50CA9096}">
      <dsp:nvSpPr>
        <dsp:cNvPr id="0" name=""/>
        <dsp:cNvSpPr/>
      </dsp:nvSpPr>
      <dsp:spPr>
        <a:xfrm>
          <a:off x="4429281" y="752065"/>
          <a:ext cx="2047561" cy="98282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54" tIns="165100" rIns="202254" bIns="165100" numCol="1" spcCol="1270" anchor="ctr" anchorCtr="0">
          <a:noAutofit/>
        </a:bodyPr>
        <a:lstStyle/>
        <a:p>
          <a:pPr marL="0" lvl="0" indent="0" algn="l" defTabSz="2222500">
            <a:lnSpc>
              <a:spcPct val="90000"/>
            </a:lnSpc>
            <a:spcBef>
              <a:spcPct val="0"/>
            </a:spcBef>
            <a:spcAft>
              <a:spcPct val="35000"/>
            </a:spcAft>
            <a:buNone/>
          </a:pPr>
          <a:r>
            <a:rPr lang="en-US" sz="5000" kern="1200"/>
            <a:t>03</a:t>
          </a:r>
        </a:p>
      </dsp:txBody>
      <dsp:txXfrm>
        <a:off x="4429281" y="752065"/>
        <a:ext cx="2047561" cy="982829"/>
      </dsp:txXfrm>
    </dsp:sp>
    <dsp:sp modelId="{2A477319-F5F1-4AD7-B632-20358917EACC}">
      <dsp:nvSpPr>
        <dsp:cNvPr id="0" name=""/>
        <dsp:cNvSpPr/>
      </dsp:nvSpPr>
      <dsp:spPr>
        <a:xfrm>
          <a:off x="6640647" y="752065"/>
          <a:ext cx="2047561" cy="245707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54" tIns="0" rIns="202254" bIns="330200" numCol="1" spcCol="1270" anchor="t" anchorCtr="0">
          <a:noAutofit/>
        </a:bodyPr>
        <a:lstStyle/>
        <a:p>
          <a:pPr marL="0" lvl="0" indent="0" algn="l" defTabSz="1155700">
            <a:lnSpc>
              <a:spcPct val="90000"/>
            </a:lnSpc>
            <a:spcBef>
              <a:spcPct val="0"/>
            </a:spcBef>
            <a:spcAft>
              <a:spcPct val="35000"/>
            </a:spcAft>
            <a:buNone/>
          </a:pPr>
          <a:r>
            <a:rPr lang="en-US" sz="2600" kern="1200"/>
            <a:t>Make an aggressive offer</a:t>
          </a:r>
        </a:p>
      </dsp:txBody>
      <dsp:txXfrm>
        <a:off x="6640647" y="1734895"/>
        <a:ext cx="2047561" cy="1474243"/>
      </dsp:txXfrm>
    </dsp:sp>
    <dsp:sp modelId="{62232325-1AEE-4534-BC69-FD9D2B10C6ED}">
      <dsp:nvSpPr>
        <dsp:cNvPr id="0" name=""/>
        <dsp:cNvSpPr/>
      </dsp:nvSpPr>
      <dsp:spPr>
        <a:xfrm>
          <a:off x="6640647" y="752065"/>
          <a:ext cx="2047561" cy="98282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54" tIns="165100" rIns="202254" bIns="165100" numCol="1" spcCol="1270" anchor="ctr" anchorCtr="0">
          <a:noAutofit/>
        </a:bodyPr>
        <a:lstStyle/>
        <a:p>
          <a:pPr marL="0" lvl="0" indent="0" algn="l" defTabSz="2222500">
            <a:lnSpc>
              <a:spcPct val="90000"/>
            </a:lnSpc>
            <a:spcBef>
              <a:spcPct val="0"/>
            </a:spcBef>
            <a:spcAft>
              <a:spcPct val="35000"/>
            </a:spcAft>
            <a:buNone/>
          </a:pPr>
          <a:r>
            <a:rPr lang="en-US" sz="5000" kern="1200"/>
            <a:t>04</a:t>
          </a:r>
        </a:p>
      </dsp:txBody>
      <dsp:txXfrm>
        <a:off x="6640647" y="752065"/>
        <a:ext cx="2047561" cy="982829"/>
      </dsp:txXfrm>
    </dsp:sp>
    <dsp:sp modelId="{0595A724-2AA6-4404-A63D-E2EAF262A062}">
      <dsp:nvSpPr>
        <dsp:cNvPr id="0" name=""/>
        <dsp:cNvSpPr/>
      </dsp:nvSpPr>
      <dsp:spPr>
        <a:xfrm>
          <a:off x="8852013" y="752065"/>
          <a:ext cx="2047561" cy="2457073"/>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2254" tIns="0" rIns="202254" bIns="330200" numCol="1" spcCol="1270" anchor="t" anchorCtr="0">
          <a:noAutofit/>
        </a:bodyPr>
        <a:lstStyle/>
        <a:p>
          <a:pPr marL="0" lvl="0" indent="0" algn="l" defTabSz="1155700">
            <a:lnSpc>
              <a:spcPct val="90000"/>
            </a:lnSpc>
            <a:spcBef>
              <a:spcPct val="0"/>
            </a:spcBef>
            <a:spcAft>
              <a:spcPct val="35000"/>
            </a:spcAft>
            <a:buNone/>
          </a:pPr>
          <a:r>
            <a:rPr lang="en-US" sz="2600" kern="1200"/>
            <a:t>Stay organized</a:t>
          </a:r>
        </a:p>
      </dsp:txBody>
      <dsp:txXfrm>
        <a:off x="8852013" y="1734895"/>
        <a:ext cx="2047561" cy="1474243"/>
      </dsp:txXfrm>
    </dsp:sp>
    <dsp:sp modelId="{33F6DE1F-DC25-4636-ADE3-F8E6C5BF696F}">
      <dsp:nvSpPr>
        <dsp:cNvPr id="0" name=""/>
        <dsp:cNvSpPr/>
      </dsp:nvSpPr>
      <dsp:spPr>
        <a:xfrm>
          <a:off x="8852013" y="752065"/>
          <a:ext cx="2047561" cy="982829"/>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2254" tIns="165100" rIns="202254" bIns="165100" numCol="1" spcCol="1270" anchor="ctr" anchorCtr="0">
          <a:noAutofit/>
        </a:bodyPr>
        <a:lstStyle/>
        <a:p>
          <a:pPr marL="0" lvl="0" indent="0" algn="l" defTabSz="2222500">
            <a:lnSpc>
              <a:spcPct val="90000"/>
            </a:lnSpc>
            <a:spcBef>
              <a:spcPct val="0"/>
            </a:spcBef>
            <a:spcAft>
              <a:spcPct val="35000"/>
            </a:spcAft>
            <a:buNone/>
          </a:pPr>
          <a:r>
            <a:rPr lang="en-US" sz="5000" kern="1200"/>
            <a:t>05</a:t>
          </a:r>
        </a:p>
      </dsp:txBody>
      <dsp:txXfrm>
        <a:off x="8852013" y="752065"/>
        <a:ext cx="2047561" cy="982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3DAA7-0F8D-4B0D-8F56-EAFB51CD3C18}">
      <dsp:nvSpPr>
        <dsp:cNvPr id="0" name=""/>
        <dsp:cNvSpPr/>
      </dsp:nvSpPr>
      <dsp:spPr>
        <a:xfrm>
          <a:off x="0" y="443"/>
          <a:ext cx="11029615" cy="1038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1863EF-26F3-4480-8BBA-7F0559FEF90E}">
      <dsp:nvSpPr>
        <dsp:cNvPr id="0" name=""/>
        <dsp:cNvSpPr/>
      </dsp:nvSpPr>
      <dsp:spPr>
        <a:xfrm>
          <a:off x="314046" y="234032"/>
          <a:ext cx="570994" cy="570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DB3B55-D7DB-4BFC-9AB3-683981AB100F}">
      <dsp:nvSpPr>
        <dsp:cNvPr id="0" name=""/>
        <dsp:cNvSpPr/>
      </dsp:nvSpPr>
      <dsp:spPr>
        <a:xfrm>
          <a:off x="1199087" y="443"/>
          <a:ext cx="9830527" cy="103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73" tIns="109873" rIns="109873" bIns="109873" numCol="1" spcCol="1270" anchor="ctr" anchorCtr="0">
          <a:noAutofit/>
        </a:bodyPr>
        <a:lstStyle/>
        <a:p>
          <a:pPr marL="0" lvl="0" indent="0" algn="l" defTabSz="800100">
            <a:lnSpc>
              <a:spcPct val="100000"/>
            </a:lnSpc>
            <a:spcBef>
              <a:spcPct val="0"/>
            </a:spcBef>
            <a:spcAft>
              <a:spcPct val="35000"/>
            </a:spcAft>
            <a:buNone/>
          </a:pPr>
          <a:r>
            <a:rPr lang="en-US" sz="1800" kern="1200"/>
            <a:t>3 out of 4 full-time employees are planning to quit their job in the next 12 months.  79% of employed job seekers believe they can make more money by switching jobs than staying put in the current market.</a:t>
          </a:r>
        </a:p>
      </dsp:txBody>
      <dsp:txXfrm>
        <a:off x="1199087" y="443"/>
        <a:ext cx="9830527" cy="1038171"/>
      </dsp:txXfrm>
    </dsp:sp>
    <dsp:sp modelId="{B9E94737-B908-4832-AEC5-F1FC5B22E496}">
      <dsp:nvSpPr>
        <dsp:cNvPr id="0" name=""/>
        <dsp:cNvSpPr/>
      </dsp:nvSpPr>
      <dsp:spPr>
        <a:xfrm>
          <a:off x="0" y="1298157"/>
          <a:ext cx="11029615" cy="1038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F0840-EF7A-4906-A522-94A83EC5BAC2}">
      <dsp:nvSpPr>
        <dsp:cNvPr id="0" name=""/>
        <dsp:cNvSpPr/>
      </dsp:nvSpPr>
      <dsp:spPr>
        <a:xfrm>
          <a:off x="314046" y="1531745"/>
          <a:ext cx="570994" cy="570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ED437-0B87-4844-A906-97B1AFC306D5}">
      <dsp:nvSpPr>
        <dsp:cNvPr id="0" name=""/>
        <dsp:cNvSpPr/>
      </dsp:nvSpPr>
      <dsp:spPr>
        <a:xfrm>
          <a:off x="1199087" y="1298157"/>
          <a:ext cx="9830527" cy="103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73" tIns="109873" rIns="109873" bIns="109873" numCol="1" spcCol="1270" anchor="ctr" anchorCtr="0">
          <a:noAutofit/>
        </a:bodyPr>
        <a:lstStyle/>
        <a:p>
          <a:pPr marL="0" lvl="0" indent="0" algn="l" defTabSz="800100">
            <a:lnSpc>
              <a:spcPct val="100000"/>
            </a:lnSpc>
            <a:spcBef>
              <a:spcPct val="0"/>
            </a:spcBef>
            <a:spcAft>
              <a:spcPct val="35000"/>
            </a:spcAft>
            <a:buNone/>
          </a:pPr>
          <a:r>
            <a:rPr lang="en-US" sz="1800" kern="1200"/>
            <a:t>Benefits are playing a bigger role: 67% of job seekers say that benefits are more important now than before the pandemic, and 54% would consider taking a lower-paying job with a better benefits package</a:t>
          </a:r>
        </a:p>
      </dsp:txBody>
      <dsp:txXfrm>
        <a:off x="1199087" y="1298157"/>
        <a:ext cx="9830527" cy="1038171"/>
      </dsp:txXfrm>
    </dsp:sp>
    <dsp:sp modelId="{BDB1C74B-897A-4F83-B404-17FFD22B8F0B}">
      <dsp:nvSpPr>
        <dsp:cNvPr id="0" name=""/>
        <dsp:cNvSpPr/>
      </dsp:nvSpPr>
      <dsp:spPr>
        <a:xfrm>
          <a:off x="0" y="2595871"/>
          <a:ext cx="11029615" cy="10381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5349DD-E36C-4827-821F-E4F10C6C7263}">
      <dsp:nvSpPr>
        <dsp:cNvPr id="0" name=""/>
        <dsp:cNvSpPr/>
      </dsp:nvSpPr>
      <dsp:spPr>
        <a:xfrm>
          <a:off x="314046" y="2829459"/>
          <a:ext cx="570994" cy="570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251EF-5125-48E6-B1FD-A27CF275AC57}">
      <dsp:nvSpPr>
        <dsp:cNvPr id="0" name=""/>
        <dsp:cNvSpPr/>
      </dsp:nvSpPr>
      <dsp:spPr>
        <a:xfrm>
          <a:off x="1199087" y="2595871"/>
          <a:ext cx="9830527" cy="1038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73" tIns="109873" rIns="109873" bIns="109873" numCol="1" spcCol="1270" anchor="ctr" anchorCtr="0">
          <a:noAutofit/>
        </a:bodyPr>
        <a:lstStyle/>
        <a:p>
          <a:pPr marL="0" lvl="0" indent="0" algn="l" defTabSz="800100">
            <a:lnSpc>
              <a:spcPct val="100000"/>
            </a:lnSpc>
            <a:spcBef>
              <a:spcPct val="0"/>
            </a:spcBef>
            <a:spcAft>
              <a:spcPct val="35000"/>
            </a:spcAft>
            <a:buNone/>
          </a:pPr>
          <a:r>
            <a:rPr lang="en-US" sz="1800" kern="1200"/>
            <a:t>37% of job seekers believe it will be easier to find a job this year than in 2021</a:t>
          </a:r>
        </a:p>
      </dsp:txBody>
      <dsp:txXfrm>
        <a:off x="1199087" y="2595871"/>
        <a:ext cx="9830527" cy="1038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EF4C0-EC5D-4D97-AA59-5D72D0C7B20F}">
      <dsp:nvSpPr>
        <dsp:cNvPr id="0" name=""/>
        <dsp:cNvSpPr/>
      </dsp:nvSpPr>
      <dsp:spPr>
        <a:xfrm>
          <a:off x="1151619" y="0"/>
          <a:ext cx="4709131" cy="4709131"/>
        </a:xfrm>
        <a:prstGeom prst="diamond">
          <a:avLst/>
        </a:prstGeom>
        <a:solidFill>
          <a:schemeClr val="accent2">
            <a:tint val="4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 modelId="{DF7BBE21-36F3-4B4B-892A-BA9049FE9458}">
      <dsp:nvSpPr>
        <dsp:cNvPr id="0" name=""/>
        <dsp:cNvSpPr/>
      </dsp:nvSpPr>
      <dsp:spPr>
        <a:xfrm>
          <a:off x="1598986" y="447367"/>
          <a:ext cx="1836561" cy="1836561"/>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Not just a luxury to have contract staff anymore</a:t>
          </a:r>
        </a:p>
      </dsp:txBody>
      <dsp:txXfrm>
        <a:off x="1688640" y="537021"/>
        <a:ext cx="1657253" cy="1657253"/>
      </dsp:txXfrm>
    </dsp:sp>
    <dsp:sp modelId="{15E217AF-3E74-40F6-8425-0DA18453D5BC}">
      <dsp:nvSpPr>
        <dsp:cNvPr id="0" name=""/>
        <dsp:cNvSpPr/>
      </dsp:nvSpPr>
      <dsp:spPr>
        <a:xfrm>
          <a:off x="3576821" y="447367"/>
          <a:ext cx="1836561" cy="1836561"/>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Knowledge transfer (institutional knowledge retention)</a:t>
          </a:r>
        </a:p>
      </dsp:txBody>
      <dsp:txXfrm>
        <a:off x="3666475" y="537021"/>
        <a:ext cx="1657253" cy="1657253"/>
      </dsp:txXfrm>
    </dsp:sp>
    <dsp:sp modelId="{602970B3-516F-4599-B5A7-FC012BD35F75}">
      <dsp:nvSpPr>
        <dsp:cNvPr id="0" name=""/>
        <dsp:cNvSpPr/>
      </dsp:nvSpPr>
      <dsp:spPr>
        <a:xfrm>
          <a:off x="1598986" y="2425202"/>
          <a:ext cx="1836561" cy="1836561"/>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Project or consulting support</a:t>
          </a:r>
        </a:p>
      </dsp:txBody>
      <dsp:txXfrm>
        <a:off x="1688640" y="2514856"/>
        <a:ext cx="1657253" cy="1657253"/>
      </dsp:txXfrm>
    </dsp:sp>
    <dsp:sp modelId="{8C07D137-4192-4C44-B17A-A8D61CBD2C78}">
      <dsp:nvSpPr>
        <dsp:cNvPr id="0" name=""/>
        <dsp:cNvSpPr/>
      </dsp:nvSpPr>
      <dsp:spPr>
        <a:xfrm>
          <a:off x="3576821" y="2425202"/>
          <a:ext cx="1836561" cy="1836561"/>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Full time hire attraction (not a post and pray environment)</a:t>
          </a:r>
        </a:p>
      </dsp:txBody>
      <dsp:txXfrm>
        <a:off x="3666475" y="2514856"/>
        <a:ext cx="1657253" cy="165725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0436F-AEC0-4C32-A8C7-CB992D28EEBC}"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9D1E-07E8-4AF1-AC66-7EE9A67FF38B}" type="slidenum">
              <a:rPr lang="en-US" smtClean="0"/>
              <a:t>‹#›</a:t>
            </a:fld>
            <a:endParaRPr lang="en-US"/>
          </a:p>
        </p:txBody>
      </p:sp>
    </p:spTree>
    <p:extLst>
      <p:ext uri="{BB962C8B-B14F-4D97-AF65-F5344CB8AC3E}">
        <p14:creationId xmlns:p14="http://schemas.microsoft.com/office/powerpoint/2010/main" val="369886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far east FW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Grew up in Plano, TX after attending the </a:t>
            </a:r>
            <a:r>
              <a:rPr lang="en-US" dirty="0" err="1"/>
              <a:t>Marrriott</a:t>
            </a:r>
            <a:r>
              <a:rPr lang="en-US" dirty="0"/>
              <a:t> school at BYU I spent 2 years abroad in Venezuela on a church mission, then came back to Dallas.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Public and private companies over the last 17 years in professional services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Those stints we in the Southern US mostly based in TX</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Reside in Houston but spend most of my time in the Dallas market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Business in FW</a:t>
            </a:r>
          </a:p>
        </p:txBody>
      </p:sp>
      <p:sp>
        <p:nvSpPr>
          <p:cNvPr id="4" name="Slide Number Placeholder 3"/>
          <p:cNvSpPr>
            <a:spLocks noGrp="1"/>
          </p:cNvSpPr>
          <p:nvPr>
            <p:ph type="sldNum" sz="quarter" idx="5"/>
          </p:nvPr>
        </p:nvSpPr>
        <p:spPr/>
        <p:txBody>
          <a:bodyPr/>
          <a:lstStyle/>
          <a:p>
            <a:fld id="{51199D1E-07E8-4AF1-AC66-7EE9A67FF38B}" type="slidenum">
              <a:rPr lang="en-US" smtClean="0"/>
              <a:t>1</a:t>
            </a:fld>
            <a:endParaRPr lang="en-US"/>
          </a:p>
        </p:txBody>
      </p:sp>
    </p:spTree>
    <p:extLst>
      <p:ext uri="{BB962C8B-B14F-4D97-AF65-F5344CB8AC3E}">
        <p14:creationId xmlns:p14="http://schemas.microsoft.com/office/powerpoint/2010/main" val="254256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an executive read this data vs and employee?</a:t>
            </a:r>
          </a:p>
          <a:p>
            <a:pPr marL="628650" lvl="1" indent="-171450">
              <a:buFont typeface="Arial" panose="020B0604020202020204" pitchFamily="34" charset="0"/>
              <a:buChar char="•"/>
            </a:pPr>
            <a:r>
              <a:rPr lang="en-US" dirty="0"/>
              <a:t>Executives:  the majority of employees want to be back in the office full time.</a:t>
            </a:r>
          </a:p>
          <a:p>
            <a:pPr marL="628650" lvl="1" indent="-171450">
              <a:buFont typeface="Arial" panose="020B0604020202020204" pitchFamily="34" charset="0"/>
              <a:buChar char="•"/>
            </a:pPr>
            <a:r>
              <a:rPr lang="en-US" dirty="0"/>
              <a:t>Employees:  I would like to have access to the office when needed.</a:t>
            </a:r>
          </a:p>
        </p:txBody>
      </p:sp>
      <p:sp>
        <p:nvSpPr>
          <p:cNvPr id="4" name="Slide Number Placeholder 3"/>
          <p:cNvSpPr>
            <a:spLocks noGrp="1"/>
          </p:cNvSpPr>
          <p:nvPr>
            <p:ph type="sldNum" sz="quarter" idx="5"/>
          </p:nvPr>
        </p:nvSpPr>
        <p:spPr/>
        <p:txBody>
          <a:bodyPr/>
          <a:lstStyle/>
          <a:p>
            <a:fld id="{51199D1E-07E8-4AF1-AC66-7EE9A67FF38B}" type="slidenum">
              <a:rPr lang="en-US" smtClean="0"/>
              <a:t>10</a:t>
            </a:fld>
            <a:endParaRPr lang="en-US"/>
          </a:p>
        </p:txBody>
      </p:sp>
    </p:spTree>
    <p:extLst>
      <p:ext uri="{BB962C8B-B14F-4D97-AF65-F5344CB8AC3E}">
        <p14:creationId xmlns:p14="http://schemas.microsoft.com/office/powerpoint/2010/main" val="90168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the average employee want:</a:t>
            </a:r>
          </a:p>
          <a:p>
            <a:endParaRPr lang="en-US" dirty="0"/>
          </a:p>
          <a:p>
            <a:pPr marL="171450" indent="-171450">
              <a:buFont typeface="Arial" panose="020B0604020202020204" pitchFamily="34" charset="0"/>
              <a:buChar char="•"/>
            </a:pPr>
            <a:r>
              <a:rPr lang="en-US" dirty="0"/>
              <a:t>Options:  employers that were never a consideration are now in the mix (remote work)—this creates compensation dynamics as well.</a:t>
            </a:r>
          </a:p>
          <a:p>
            <a:pPr marL="171450" indent="-171450">
              <a:buFont typeface="Arial" panose="020B0604020202020204" pitchFamily="34" charset="0"/>
              <a:buChar char="•"/>
            </a:pPr>
            <a:r>
              <a:rPr lang="en-US" dirty="0"/>
              <a:t>Remote or hybrid: most people want the option to work remote or split home and office time--</a:t>
            </a:r>
          </a:p>
          <a:p>
            <a:pPr marL="171450" indent="-171450">
              <a:buFont typeface="Arial" panose="020B0604020202020204" pitchFamily="34" charset="0"/>
              <a:buChar char="•"/>
            </a:pPr>
            <a:r>
              <a:rPr lang="en-US" dirty="0"/>
              <a:t>Flexibility—this is a big factor and cannot be overlooked a part of they way life have evolved over the last 24 moths especially</a:t>
            </a:r>
          </a:p>
          <a:p>
            <a:pPr marL="171450" indent="-171450">
              <a:buFont typeface="Arial" panose="020B0604020202020204" pitchFamily="34" charset="0"/>
              <a:buChar char="•"/>
            </a:pPr>
            <a:r>
              <a:rPr lang="en-US" dirty="0"/>
              <a:t>TX vs the coasts:  experience in TX vs the “coasts”</a:t>
            </a:r>
          </a:p>
          <a:p>
            <a:pPr marL="171450" indent="-171450">
              <a:buFont typeface="Arial" panose="020B0604020202020204" pitchFamily="34" charset="0"/>
              <a:buChar char="•"/>
            </a:pPr>
            <a:r>
              <a:rPr lang="en-US" dirty="0"/>
              <a:t>Fresh opportunity</a:t>
            </a:r>
          </a:p>
          <a:p>
            <a:pPr marL="171450" indent="-171450">
              <a:buFont typeface="Arial" panose="020B0604020202020204" pitchFamily="34" charset="0"/>
              <a:buChar char="•"/>
            </a:pPr>
            <a:r>
              <a:rPr lang="en-US" dirty="0"/>
              <a:t>Growth</a:t>
            </a:r>
          </a:p>
        </p:txBody>
      </p:sp>
      <p:sp>
        <p:nvSpPr>
          <p:cNvPr id="4" name="Slide Number Placeholder 3"/>
          <p:cNvSpPr>
            <a:spLocks noGrp="1"/>
          </p:cNvSpPr>
          <p:nvPr>
            <p:ph type="sldNum" sz="quarter" idx="5"/>
          </p:nvPr>
        </p:nvSpPr>
        <p:spPr/>
        <p:txBody>
          <a:bodyPr/>
          <a:lstStyle/>
          <a:p>
            <a:fld id="{51199D1E-07E8-4AF1-AC66-7EE9A67FF38B}" type="slidenum">
              <a:rPr lang="en-US" smtClean="0"/>
              <a:t>11</a:t>
            </a:fld>
            <a:endParaRPr lang="en-US"/>
          </a:p>
        </p:txBody>
      </p:sp>
    </p:spTree>
    <p:extLst>
      <p:ext uri="{BB962C8B-B14F-4D97-AF65-F5344CB8AC3E}">
        <p14:creationId xmlns:p14="http://schemas.microsoft.com/office/powerpoint/2010/main" val="326873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Boils down to 3 reasons why RTO is such a hot topic for executives and managers</a:t>
            </a:r>
          </a:p>
          <a:p>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12</a:t>
            </a:fld>
            <a:endParaRPr lang="en-US"/>
          </a:p>
        </p:txBody>
      </p:sp>
    </p:spTree>
    <p:extLst>
      <p:ext uri="{BB962C8B-B14F-4D97-AF65-F5344CB8AC3E}">
        <p14:creationId xmlns:p14="http://schemas.microsoft.com/office/powerpoint/2010/main" val="183683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13</a:t>
            </a:fld>
            <a:endParaRPr lang="en-US"/>
          </a:p>
        </p:txBody>
      </p:sp>
    </p:spTree>
    <p:extLst>
      <p:ext uri="{BB962C8B-B14F-4D97-AF65-F5344CB8AC3E}">
        <p14:creationId xmlns:p14="http://schemas.microsoft.com/office/powerpoint/2010/main" val="373798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Vaccinations and testing:  what do we now know about the 2</a:t>
            </a:r>
          </a:p>
          <a:p>
            <a:endParaRPr lang="en-US" dirty="0"/>
          </a:p>
          <a:p>
            <a:r>
              <a:rPr lang="en-US" dirty="0"/>
              <a:t>TX: Texas state laws want Texans to decide for themselves vs federal government mandates.  This has created challenges for some employers who have corporate or executive teams in other states.  For example. ORIX</a:t>
            </a:r>
          </a:p>
          <a:p>
            <a:endParaRPr lang="en-US" dirty="0"/>
          </a:p>
          <a:p>
            <a:r>
              <a:rPr lang="en-US" dirty="0"/>
              <a:t>Impact of the SCOTUS rule (</a:t>
            </a:r>
            <a:r>
              <a:rPr lang="en-US" dirty="0" err="1"/>
              <a:t>starbucks</a:t>
            </a:r>
            <a:r>
              <a:rPr lang="en-US" dirty="0"/>
              <a:t>, NIKE, </a:t>
            </a:r>
            <a:r>
              <a:rPr lang="en-US" dirty="0" err="1"/>
              <a:t>etc</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14</a:t>
            </a:fld>
            <a:endParaRPr lang="en-US"/>
          </a:p>
        </p:txBody>
      </p:sp>
    </p:spTree>
    <p:extLst>
      <p:ext uri="{BB962C8B-B14F-4D97-AF65-F5344CB8AC3E}">
        <p14:creationId xmlns:p14="http://schemas.microsoft.com/office/powerpoint/2010/main" val="176024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Move Fast:  showcase organization and prioritization of this candidate and their role—many use this experience as a metaphor for the type of company you are and will be for them as an employee,</a:t>
            </a:r>
          </a:p>
          <a:p>
            <a:pPr marL="171450" indent="-171450">
              <a:buFont typeface="Arial" panose="020B0604020202020204" pitchFamily="34" charset="0"/>
              <a:buChar char="•"/>
            </a:pPr>
            <a:r>
              <a:rPr lang="en-US" dirty="0"/>
              <a:t>Know what you are looking for:  be flexible but committed to the skill sets and type of employee you desire.  Many enter the job search unsure of the type of person they will hire and this create ambiguity</a:t>
            </a:r>
          </a:p>
          <a:p>
            <a:pPr marL="171450" indent="-171450">
              <a:buFont typeface="Arial" panose="020B0604020202020204" pitchFamily="34" charset="0"/>
              <a:buChar char="•"/>
            </a:pPr>
            <a:r>
              <a:rPr lang="en-US" dirty="0"/>
              <a:t>Screen in:  You are evaluating the candidate, but look for reasons someone is a fit vs not a fit.  You don’t have to want them but these should always want you.</a:t>
            </a:r>
          </a:p>
          <a:p>
            <a:pPr marL="171450" indent="-171450">
              <a:buFont typeface="Arial" panose="020B0604020202020204" pitchFamily="34" charset="0"/>
              <a:buChar char="•"/>
            </a:pPr>
            <a:r>
              <a:rPr lang="en-US" dirty="0"/>
              <a:t>Make an aggressive offer—put you best foot forward and showcase through your compensation that you want them!</a:t>
            </a:r>
          </a:p>
          <a:p>
            <a:pPr marL="171450" indent="-171450">
              <a:buFont typeface="Arial" panose="020B0604020202020204" pitchFamily="34" charset="0"/>
              <a:buChar char="•"/>
            </a:pPr>
            <a:r>
              <a:rPr lang="en-US" dirty="0"/>
              <a:t>Stay organized:  set aside the time and commitment as a major priority and don’t allow other things to get in the way.  Don’t cancel and heaven forbit, don’t know-show a meeting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15</a:t>
            </a:fld>
            <a:endParaRPr lang="en-US"/>
          </a:p>
        </p:txBody>
      </p:sp>
    </p:spTree>
    <p:extLst>
      <p:ext uri="{BB962C8B-B14F-4D97-AF65-F5344CB8AC3E}">
        <p14:creationId xmlns:p14="http://schemas.microsoft.com/office/powerpoint/2010/main" val="1241137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suggests that 75% of all employees are considering leaving their job in the next 12 months. Many believe they will make more money by switching jobs than staying put in the current market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It’s not just a compensation game…67% of job seeker say that benefits are more important now than before the pandemic.</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Job seeker optimism is higher than it has ever been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16</a:t>
            </a:fld>
            <a:endParaRPr lang="en-US"/>
          </a:p>
        </p:txBody>
      </p:sp>
    </p:spTree>
    <p:extLst>
      <p:ext uri="{BB962C8B-B14F-4D97-AF65-F5344CB8AC3E}">
        <p14:creationId xmlns:p14="http://schemas.microsoft.com/office/powerpoint/2010/main" val="201832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199D1E-07E8-4AF1-AC66-7EE9A67FF38B}" type="slidenum">
              <a:rPr lang="en-US" smtClean="0"/>
              <a:t>17</a:t>
            </a:fld>
            <a:endParaRPr lang="en-US"/>
          </a:p>
        </p:txBody>
      </p:sp>
    </p:spTree>
    <p:extLst>
      <p:ext uri="{BB962C8B-B14F-4D97-AF65-F5344CB8AC3E}">
        <p14:creationId xmlns:p14="http://schemas.microsoft.com/office/powerpoint/2010/main" val="799243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PS firms like Horn Solutions play a role in this </a:t>
            </a:r>
            <a:r>
              <a:rPr lang="en-US" dirty="0" err="1"/>
              <a:t>marke</a:t>
            </a: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18</a:t>
            </a:fld>
            <a:endParaRPr lang="en-US"/>
          </a:p>
        </p:txBody>
      </p:sp>
    </p:spTree>
    <p:extLst>
      <p:ext uri="{BB962C8B-B14F-4D97-AF65-F5344CB8AC3E}">
        <p14:creationId xmlns:p14="http://schemas.microsoft.com/office/powerpoint/2010/main" val="89963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19</a:t>
            </a:fld>
            <a:endParaRPr lang="en-US"/>
          </a:p>
        </p:txBody>
      </p:sp>
    </p:spTree>
    <p:extLst>
      <p:ext uri="{BB962C8B-B14F-4D97-AF65-F5344CB8AC3E}">
        <p14:creationId xmlns:p14="http://schemas.microsoft.com/office/powerpoint/2010/main" val="136171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2021 and 2022 will be a case study for our children and economists for years to come.</a:t>
            </a:r>
          </a:p>
          <a:p>
            <a:pPr marL="171450" indent="-171450">
              <a:buFont typeface="Arial" panose="020B0604020202020204" pitchFamily="34" charset="0"/>
              <a:buChar char="•"/>
            </a:pPr>
            <a:r>
              <a:rPr lang="en-US" dirty="0"/>
              <a:t>JOLTS report</a:t>
            </a:r>
          </a:p>
          <a:p>
            <a:pPr marL="171450" indent="-171450">
              <a:buFont typeface="Arial" panose="020B0604020202020204" pitchFamily="34" charset="0"/>
              <a:buChar char="•"/>
            </a:pPr>
            <a:r>
              <a:rPr lang="en-US" dirty="0"/>
              <a:t>Disappointing Nov/Dec jobs growth was revised up and January job growth was nearly triple expectations.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Dwindling workforce—Labor participation rate: 62.2% (climbing but historically you have to go back to May 1977 to find similar data.</a:t>
            </a:r>
          </a:p>
          <a:p>
            <a:pPr marL="628650" lvl="1" indent="-171450">
              <a:buFont typeface="Arial" panose="020B0604020202020204" pitchFamily="34" charset="0"/>
              <a:buChar char="•"/>
            </a:pPr>
            <a:r>
              <a:rPr lang="en-US" dirty="0"/>
              <a:t>In August of 2021 the workforce was 5 million people shortly of what it was pre-pandemic.  The workforce has expanded today to be about 2 million people light of pre-</a:t>
            </a:r>
            <a:r>
              <a:rPr lang="en-US" dirty="0" err="1"/>
              <a:t>pandeminc</a:t>
            </a:r>
            <a:r>
              <a:rPr lang="en-US" dirty="0"/>
              <a:t> levels.</a:t>
            </a:r>
          </a:p>
          <a:p>
            <a:pPr marL="171450" indent="-171450">
              <a:buFont typeface="Arial" panose="020B0604020202020204" pitchFamily="34" charset="0"/>
              <a:buChar char="•"/>
            </a:pPr>
            <a:r>
              <a:rPr lang="en-US" b="1" dirty="0"/>
              <a:t>Where are people going</a:t>
            </a:r>
            <a:r>
              <a:rPr lang="en-US" dirty="0"/>
              <a:t>?</a:t>
            </a:r>
          </a:p>
          <a:p>
            <a:pPr marL="628650" lvl="1" indent="-171450">
              <a:buFont typeface="Arial" panose="020B0604020202020204" pitchFamily="34" charset="0"/>
              <a:buChar char="•"/>
            </a:pPr>
            <a:r>
              <a:rPr lang="en-US" dirty="0" err="1"/>
              <a:t>Shecession</a:t>
            </a:r>
            <a:endParaRPr lang="en-US" dirty="0"/>
          </a:p>
          <a:p>
            <a:pPr marL="628650" lvl="1" indent="-171450">
              <a:buFont typeface="Arial" panose="020B0604020202020204" pitchFamily="34" charset="0"/>
              <a:buChar char="•"/>
            </a:pPr>
            <a:r>
              <a:rPr lang="en-US" dirty="0"/>
              <a:t>Retirement (semi-retirement)</a:t>
            </a:r>
          </a:p>
          <a:p>
            <a:pPr marL="628650" lvl="1" indent="-171450">
              <a:buFont typeface="Arial" panose="020B0604020202020204" pitchFamily="34" charset="0"/>
              <a:buChar char="•"/>
            </a:pPr>
            <a:r>
              <a:rPr lang="en-US" dirty="0"/>
              <a:t>Family planning (support/care)</a:t>
            </a:r>
          </a:p>
          <a:p>
            <a:pPr marL="628650" lvl="1" indent="-171450">
              <a:buFont typeface="Arial" panose="020B0604020202020204" pitchFamily="34" charset="0"/>
              <a:buChar char="•"/>
            </a:pPr>
            <a:r>
              <a:rPr lang="en-US" dirty="0"/>
              <a:t>Other interests—small business and side hustle</a:t>
            </a:r>
          </a:p>
          <a:p>
            <a:pPr lvl="1"/>
            <a:endParaRPr lang="en-US" dirty="0"/>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2</a:t>
            </a:fld>
            <a:endParaRPr lang="en-US"/>
          </a:p>
        </p:txBody>
      </p:sp>
    </p:spTree>
    <p:extLst>
      <p:ext uri="{BB962C8B-B14F-4D97-AF65-F5344CB8AC3E}">
        <p14:creationId xmlns:p14="http://schemas.microsoft.com/office/powerpoint/2010/main" val="122120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to start new companies in 2021 were up 53% from pre pandemic levels in 2019.</a:t>
            </a:r>
          </a:p>
          <a:p>
            <a:endParaRPr lang="en-US" dirty="0"/>
          </a:p>
          <a:p>
            <a:r>
              <a:rPr lang="en-US" dirty="0"/>
              <a:t>There were 430,000 applications in January from data released this past week</a:t>
            </a:r>
          </a:p>
          <a:p>
            <a:endParaRPr lang="en-US" dirty="0"/>
          </a:p>
          <a:p>
            <a:r>
              <a:rPr lang="en-US" dirty="0"/>
              <a:t>The 2010s were widely </a:t>
            </a:r>
            <a:r>
              <a:rPr lang="en-US" dirty="0" err="1"/>
              <a:t>descrived</a:t>
            </a:r>
            <a:r>
              <a:rPr lang="en-US" dirty="0"/>
              <a:t> as the lease entrepreneurial decade in US history</a:t>
            </a:r>
          </a:p>
          <a:p>
            <a:endParaRPr lang="en-US"/>
          </a:p>
          <a:p>
            <a:endParaRPr lang="en-US"/>
          </a:p>
        </p:txBody>
      </p:sp>
      <p:sp>
        <p:nvSpPr>
          <p:cNvPr id="4" name="Slide Number Placeholder 3"/>
          <p:cNvSpPr>
            <a:spLocks noGrp="1"/>
          </p:cNvSpPr>
          <p:nvPr>
            <p:ph type="sldNum" sz="quarter" idx="5"/>
          </p:nvPr>
        </p:nvSpPr>
        <p:spPr/>
        <p:txBody>
          <a:bodyPr/>
          <a:lstStyle/>
          <a:p>
            <a:fld id="{51199D1E-07E8-4AF1-AC66-7EE9A67FF38B}" type="slidenum">
              <a:rPr lang="en-US" smtClean="0"/>
              <a:t>3</a:t>
            </a:fld>
            <a:endParaRPr lang="en-US"/>
          </a:p>
        </p:txBody>
      </p:sp>
    </p:spTree>
    <p:extLst>
      <p:ext uri="{BB962C8B-B14F-4D97-AF65-F5344CB8AC3E}">
        <p14:creationId xmlns:p14="http://schemas.microsoft.com/office/powerpoint/2010/main" val="21192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US" dirty="0"/>
              <a:t>Unprecedented time in employment markets</a:t>
            </a:r>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4</a:t>
            </a:fld>
            <a:endParaRPr lang="en-US"/>
          </a:p>
        </p:txBody>
      </p:sp>
    </p:spTree>
    <p:extLst>
      <p:ext uri="{BB962C8B-B14F-4D97-AF65-F5344CB8AC3E}">
        <p14:creationId xmlns:p14="http://schemas.microsoft.com/office/powerpoint/2010/main" val="3642786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 the last decade jobs peaked in late 2014 around 900k positions.  Today there are about 650k.</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5</a:t>
            </a:fld>
            <a:endParaRPr lang="en-US"/>
          </a:p>
        </p:txBody>
      </p:sp>
    </p:spTree>
    <p:extLst>
      <p:ext uri="{BB962C8B-B14F-4D97-AF65-F5344CB8AC3E}">
        <p14:creationId xmlns:p14="http://schemas.microsoft.com/office/powerpoint/2010/main" val="215382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6</a:t>
            </a:fld>
            <a:endParaRPr lang="en-US"/>
          </a:p>
        </p:txBody>
      </p:sp>
    </p:spTree>
    <p:extLst>
      <p:ext uri="{BB962C8B-B14F-4D97-AF65-F5344CB8AC3E}">
        <p14:creationId xmlns:p14="http://schemas.microsoft.com/office/powerpoint/2010/main" val="173382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trends in the statistics.</a:t>
            </a:r>
          </a:p>
          <a:p>
            <a:endParaRPr lang="en-US" dirty="0"/>
          </a:p>
          <a:p>
            <a:r>
              <a:rPr lang="en-US" dirty="0"/>
              <a:t>What are the implications:</a:t>
            </a:r>
          </a:p>
          <a:p>
            <a:pPr marL="171450" indent="-171450">
              <a:buFont typeface="Arial" panose="020B0604020202020204" pitchFamily="34" charset="0"/>
              <a:buChar char="•"/>
            </a:pPr>
            <a:r>
              <a:rPr lang="en-US" dirty="0"/>
              <a:t>Some are getting sick of the inconsistency in the oil/gas markets</a:t>
            </a:r>
          </a:p>
          <a:p>
            <a:pPr marL="171450" indent="-171450">
              <a:buFont typeface="Arial" panose="020B0604020202020204" pitchFamily="34" charset="0"/>
              <a:buChar char="•"/>
            </a:pPr>
            <a:r>
              <a:rPr lang="en-US" dirty="0"/>
              <a:t>Others have been forced to pursue interest and other industries</a:t>
            </a:r>
          </a:p>
          <a:p>
            <a:pPr marL="171450" indent="-171450">
              <a:buFont typeface="Arial" panose="020B0604020202020204" pitchFamily="34" charset="0"/>
              <a:buChar char="•"/>
            </a:pPr>
            <a:r>
              <a:rPr lang="en-US" dirty="0"/>
              <a:t>Oil/gas is consistently misunderstood by the younger generation—media and political figures continue to drive most of the disdain that exists</a:t>
            </a:r>
          </a:p>
          <a:p>
            <a:pPr marL="171450" indent="-171450">
              <a:buFont typeface="Arial" panose="020B0604020202020204" pitchFamily="34" charset="0"/>
              <a:buChar char="•"/>
            </a:pPr>
            <a:endParaRPr lang="en-US" dirty="0"/>
          </a:p>
          <a:p>
            <a:r>
              <a:rPr lang="en-US" dirty="0"/>
              <a:t>Long term is mean that the number of people in the workforce naturally pursuing oil/gas opportunities will continue to dwindle</a:t>
            </a:r>
          </a:p>
          <a:p>
            <a:endParaRPr lang="en-US" dirty="0"/>
          </a:p>
          <a:p>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7</a:t>
            </a:fld>
            <a:endParaRPr lang="en-US"/>
          </a:p>
        </p:txBody>
      </p:sp>
    </p:spTree>
    <p:extLst>
      <p:ext uri="{BB962C8B-B14F-4D97-AF65-F5344CB8AC3E}">
        <p14:creationId xmlns:p14="http://schemas.microsoft.com/office/powerpoint/2010/main" val="26953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Executives and employees disconnect</a:t>
            </a:r>
          </a:p>
          <a:p>
            <a:endParaRPr lang="en-US" dirty="0"/>
          </a:p>
          <a:p>
            <a:r>
              <a:rPr lang="en-US" dirty="0"/>
              <a:t>Widely misunderstood dynamics</a:t>
            </a:r>
          </a:p>
          <a:p>
            <a:endParaRPr lang="en-US" dirty="0"/>
          </a:p>
          <a:p>
            <a:r>
              <a:rPr lang="en-US" dirty="0"/>
              <a:t>WHY?</a:t>
            </a:r>
          </a:p>
          <a:p>
            <a:pPr marL="171450" indent="-171450">
              <a:buFont typeface="Arial" panose="020B0604020202020204" pitchFamily="34" charset="0"/>
              <a:buChar char="•"/>
            </a:pPr>
            <a:r>
              <a:rPr lang="en-US" dirty="0"/>
              <a:t>People feel taken advantage of</a:t>
            </a:r>
          </a:p>
          <a:p>
            <a:pPr marL="171450" indent="-171450">
              <a:buFont typeface="Arial" panose="020B0604020202020204" pitchFamily="34" charset="0"/>
              <a:buChar char="•"/>
            </a:pPr>
            <a:r>
              <a:rPr lang="en-US" dirty="0"/>
              <a:t>Individuals are reprioritizing life</a:t>
            </a:r>
          </a:p>
          <a:p>
            <a:pPr marL="171450" indent="-171450">
              <a:buFont typeface="Arial" panose="020B0604020202020204" pitchFamily="34" charset="0"/>
              <a:buChar char="•"/>
            </a:pPr>
            <a:r>
              <a:rPr lang="en-US" dirty="0"/>
              <a:t>Experiences during the pandemic shifted everything</a:t>
            </a:r>
          </a:p>
          <a:p>
            <a:pPr marL="628650" lvl="1" indent="-171450">
              <a:buFont typeface="Arial" panose="020B0604020202020204" pitchFamily="34" charset="0"/>
              <a:buChar char="•"/>
            </a:pPr>
            <a:r>
              <a:rPr lang="en-US" dirty="0"/>
              <a:t>Example—my workouts</a:t>
            </a:r>
          </a:p>
          <a:p>
            <a:pPr marL="628650" lvl="1" indent="-171450">
              <a:buFont typeface="Arial" panose="020B0604020202020204" pitchFamily="34" charset="0"/>
              <a:buChar char="•"/>
            </a:pPr>
            <a:r>
              <a:rPr lang="en-US" dirty="0"/>
              <a:t>Walking the dog</a:t>
            </a:r>
          </a:p>
          <a:p>
            <a:pPr marL="628650" lvl="1" indent="-171450">
              <a:buFont typeface="Arial" panose="020B0604020202020204" pitchFamily="34" charset="0"/>
              <a:buChar char="•"/>
            </a:pPr>
            <a:r>
              <a:rPr lang="en-US" dirty="0"/>
              <a:t>Clothing choices</a:t>
            </a:r>
          </a:p>
          <a:p>
            <a:pPr marL="628650" lvl="1" indent="-171450">
              <a:buFont typeface="Arial" panose="020B0604020202020204" pitchFamily="34" charset="0"/>
              <a:buChar char="•"/>
            </a:pPr>
            <a:endParaRPr lang="en-US" dirty="0"/>
          </a:p>
          <a:p>
            <a:pPr lvl="1"/>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8</a:t>
            </a:fld>
            <a:endParaRPr lang="en-US"/>
          </a:p>
        </p:txBody>
      </p:sp>
    </p:spTree>
    <p:extLst>
      <p:ext uri="{BB962C8B-B14F-4D97-AF65-F5344CB8AC3E}">
        <p14:creationId xmlns:p14="http://schemas.microsoft.com/office/powerpoint/2010/main" val="52962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a little misleading….</a:t>
            </a:r>
          </a:p>
          <a:p>
            <a:endParaRPr lang="en-US" dirty="0"/>
          </a:p>
          <a:p>
            <a:pPr marL="171450" indent="-171450">
              <a:buFont typeface="Arial" panose="020B0604020202020204" pitchFamily="34" charset="0"/>
              <a:buChar char="•"/>
            </a:pPr>
            <a:r>
              <a:rPr lang="en-US" dirty="0"/>
              <a:t>Admit it, COVID has become and excuse for everything—in todays culture you can be cancelled for even discussing it.</a:t>
            </a:r>
          </a:p>
          <a:p>
            <a:pPr marL="628650" lvl="1" indent="-171450">
              <a:buFont typeface="Arial" panose="020B0604020202020204" pitchFamily="34" charset="0"/>
              <a:buChar char="•"/>
            </a:pPr>
            <a:r>
              <a:rPr lang="en-US" dirty="0"/>
              <a:t>Dentist example</a:t>
            </a:r>
          </a:p>
          <a:p>
            <a:pPr marL="628650" lvl="1" indent="-171450">
              <a:buFont typeface="Arial" panose="020B0604020202020204" pitchFamily="34" charset="0"/>
              <a:buChar char="•"/>
            </a:pPr>
            <a:r>
              <a:rPr lang="en-US" dirty="0"/>
              <a:t>Panera with the family</a:t>
            </a:r>
          </a:p>
          <a:p>
            <a:pPr marL="628650" lvl="1" indent="-171450">
              <a:buFont typeface="Arial" panose="020B0604020202020204" pitchFamily="34" charset="0"/>
              <a:buChar char="•"/>
            </a:pPr>
            <a:r>
              <a:rPr lang="en-US" dirty="0"/>
              <a:t>RT dinging out, traveling, going to school, to church  but not RTO</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99D1E-07E8-4AF1-AC66-7EE9A67FF38B}" type="slidenum">
              <a:rPr lang="en-US" smtClean="0"/>
              <a:t>9</a:t>
            </a:fld>
            <a:endParaRPr lang="en-US"/>
          </a:p>
        </p:txBody>
      </p:sp>
    </p:spTree>
    <p:extLst>
      <p:ext uri="{BB962C8B-B14F-4D97-AF65-F5344CB8AC3E}">
        <p14:creationId xmlns:p14="http://schemas.microsoft.com/office/powerpoint/2010/main" val="182645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3/21/2022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441139" y="1472617"/>
            <a:ext cx="5331481" cy="1572785"/>
          </a:xfrm>
          <a:prstGeom prst="rect">
            <a:avLst/>
          </a:prstGeom>
        </p:spPr>
      </p:pic>
      <p:cxnSp>
        <p:nvCxnSpPr>
          <p:cNvPr id="40" name="Straight Connector 39">
            <a:extLst>
              <a:ext uri="{FF2B5EF4-FFF2-40B4-BE49-F238E27FC236}">
                <a16:creationId xmlns:a16="http://schemas.microsoft.com/office/drawing/2014/main" id="{169958B5-5C27-4A9A-983B-AC6A83EFD5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D152312-AB31-4632-9546-55EB437E63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417735" y="1439296"/>
            <a:ext cx="5331478" cy="16394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76057"/>
            <a:ext cx="11303626" cy="2034709"/>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09599" y="4572000"/>
            <a:ext cx="10965141" cy="895244"/>
          </a:xfrm>
        </p:spPr>
        <p:txBody>
          <a:bodyPr>
            <a:normAutofit/>
          </a:bodyPr>
          <a:lstStyle/>
          <a:p>
            <a:r>
              <a:rPr lang="en-US" sz="4000">
                <a:solidFill>
                  <a:schemeClr val="tx1"/>
                </a:solidFill>
              </a:rPr>
              <a:t>Employment Markets Today</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09598" y="5529064"/>
            <a:ext cx="10965142" cy="627036"/>
          </a:xfrm>
        </p:spPr>
        <p:txBody>
          <a:bodyPr>
            <a:normAutofit/>
          </a:bodyPr>
          <a:lstStyle/>
          <a:p>
            <a:r>
              <a:rPr lang="en-US" dirty="0"/>
              <a:t>COPAS MARCH Meeting</a:t>
            </a:r>
          </a:p>
        </p:txBody>
      </p:sp>
    </p:spTree>
    <p:extLst>
      <p:ext uri="{BB962C8B-B14F-4D97-AF65-F5344CB8AC3E}">
        <p14:creationId xmlns:p14="http://schemas.microsoft.com/office/powerpoint/2010/main" val="24758055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5">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31">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3">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61D32-647D-45E0-8B14-A9A7AFA213D6}"/>
              </a:ext>
            </a:extLst>
          </p:cNvPr>
          <p:cNvSpPr>
            <a:spLocks noGrp="1"/>
          </p:cNvSpPr>
          <p:nvPr>
            <p:ph idx="1"/>
          </p:nvPr>
        </p:nvSpPr>
        <p:spPr/>
        <p:txBody>
          <a:bodyPr/>
          <a:lstStyle/>
          <a:p>
            <a:endParaRPr lang="en-US"/>
          </a:p>
        </p:txBody>
      </p:sp>
      <p:pic>
        <p:nvPicPr>
          <p:cNvPr id="10" name="Content Placeholder 4">
            <a:extLst>
              <a:ext uri="{FF2B5EF4-FFF2-40B4-BE49-F238E27FC236}">
                <a16:creationId xmlns:a16="http://schemas.microsoft.com/office/drawing/2014/main" id="{35C6EE83-9DE0-45D3-897A-90A28A83A367}"/>
              </a:ext>
            </a:extLst>
          </p:cNvPr>
          <p:cNvPicPr>
            <a:picLocks noChangeAspect="1"/>
          </p:cNvPicPr>
          <p:nvPr/>
        </p:nvPicPr>
        <p:blipFill>
          <a:blip r:embed="rId3"/>
          <a:stretch>
            <a:fillRect/>
          </a:stretch>
        </p:blipFill>
        <p:spPr>
          <a:xfrm>
            <a:off x="643467" y="1016255"/>
            <a:ext cx="10905066" cy="4825490"/>
          </a:xfrm>
          <a:prstGeom prst="rect">
            <a:avLst/>
          </a:prstGeom>
        </p:spPr>
      </p:pic>
    </p:spTree>
    <p:extLst>
      <p:ext uri="{BB962C8B-B14F-4D97-AF65-F5344CB8AC3E}">
        <p14:creationId xmlns:p14="http://schemas.microsoft.com/office/powerpoint/2010/main" val="1430854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5">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31">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3">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261D32-647D-45E0-8B14-A9A7AFA213D6}"/>
              </a:ext>
            </a:extLst>
          </p:cNvPr>
          <p:cNvSpPr>
            <a:spLocks noGrp="1"/>
          </p:cNvSpPr>
          <p:nvPr>
            <p:ph idx="1"/>
          </p:nvPr>
        </p:nvSpPr>
        <p:spPr/>
        <p:txBody>
          <a:bodyPr/>
          <a:lstStyle/>
          <a:p>
            <a:endParaRPr lang="en-US"/>
          </a:p>
        </p:txBody>
      </p:sp>
      <p:pic>
        <p:nvPicPr>
          <p:cNvPr id="9" name="Content Placeholder 4">
            <a:extLst>
              <a:ext uri="{FF2B5EF4-FFF2-40B4-BE49-F238E27FC236}">
                <a16:creationId xmlns:a16="http://schemas.microsoft.com/office/drawing/2014/main" id="{316A450E-8250-42FB-84F9-51E3EE5D72CC}"/>
              </a:ext>
            </a:extLst>
          </p:cNvPr>
          <p:cNvPicPr>
            <a:picLocks noChangeAspect="1"/>
          </p:cNvPicPr>
          <p:nvPr/>
        </p:nvPicPr>
        <p:blipFill>
          <a:blip r:embed="rId3"/>
          <a:stretch>
            <a:fillRect/>
          </a:stretch>
        </p:blipFill>
        <p:spPr>
          <a:xfrm>
            <a:off x="643467" y="1002622"/>
            <a:ext cx="10905066" cy="4852755"/>
          </a:xfrm>
          <a:prstGeom prst="rect">
            <a:avLst/>
          </a:prstGeom>
        </p:spPr>
      </p:pic>
    </p:spTree>
    <p:extLst>
      <p:ext uri="{BB962C8B-B14F-4D97-AF65-F5344CB8AC3E}">
        <p14:creationId xmlns:p14="http://schemas.microsoft.com/office/powerpoint/2010/main" val="365081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124E1A04-39B9-40B4-9262-CDD9ED752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581B9858-A5E9-4EB2-830E-72BB81A84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83B291D-F718-46F4-AF9D-812BD0032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86261C36-54A7-4257-8145-A85D30C0E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a16="http://schemas.microsoft.com/office/drawing/2014/main" id="{8A555FB3-C8F7-4C59-92A7-A7155CC38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B4C7473-9138-4198-AD0F-3C22581FC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6D9D191F-8949-44E0-B578-9235C28E6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D4B076"/>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9A4F9A2D-9C5D-4790-8FE1-6699E47385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100,000+ Best Office Building Photos · 100% Free Download · Pexels Stock  Photos">
            <a:extLst>
              <a:ext uri="{FF2B5EF4-FFF2-40B4-BE49-F238E27FC236}">
                <a16:creationId xmlns:a16="http://schemas.microsoft.com/office/drawing/2014/main" id="{FE8B7D9C-CCE9-4BF5-9C0F-ABBE7CADF5D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111" r="13823" b="3"/>
          <a:stretch/>
        </p:blipFill>
        <p:spPr bwMode="auto">
          <a:xfrm>
            <a:off x="445177" y="636397"/>
            <a:ext cx="3699658" cy="3279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 is Management? | Management Study HQ">
            <a:extLst>
              <a:ext uri="{FF2B5EF4-FFF2-40B4-BE49-F238E27FC236}">
                <a16:creationId xmlns:a16="http://schemas.microsoft.com/office/drawing/2014/main" id="{30D1A18A-7A87-4265-8390-32E7C7A1A1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006" r="6854" b="3"/>
          <a:stretch/>
        </p:blipFill>
        <p:spPr bwMode="auto">
          <a:xfrm>
            <a:off x="4241831" y="636397"/>
            <a:ext cx="3703320" cy="3279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rise of the 'virtual water cooler' - BBC Worklife">
            <a:extLst>
              <a:ext uri="{FF2B5EF4-FFF2-40B4-BE49-F238E27FC236}">
                <a16:creationId xmlns:a16="http://schemas.microsoft.com/office/drawing/2014/main" id="{F30E68AE-3646-4389-8AD1-A94A5D124C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10" r="32774" b="2"/>
          <a:stretch/>
        </p:blipFill>
        <p:spPr bwMode="auto">
          <a:xfrm>
            <a:off x="8042147" y="636397"/>
            <a:ext cx="3696464" cy="3279644"/>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a:extLst>
              <a:ext uri="{FF2B5EF4-FFF2-40B4-BE49-F238E27FC236}">
                <a16:creationId xmlns:a16="http://schemas.microsoft.com/office/drawing/2014/main" id="{B6877874-48AA-48C8-AED1-578BEB501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177" y="4020816"/>
            <a:ext cx="11293434" cy="229612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83D15-621B-4BA4-8456-447373DF781C}"/>
              </a:ext>
            </a:extLst>
          </p:cNvPr>
          <p:cNvSpPr>
            <a:spLocks noGrp="1"/>
          </p:cNvSpPr>
          <p:nvPr>
            <p:ph type="title"/>
          </p:nvPr>
        </p:nvSpPr>
        <p:spPr>
          <a:xfrm>
            <a:off x="581191" y="4020816"/>
            <a:ext cx="10993549" cy="1475013"/>
          </a:xfrm>
        </p:spPr>
        <p:txBody>
          <a:bodyPr vert="horz" lIns="91440" tIns="45720" rIns="91440" bIns="45720" rtlCol="0" anchor="b">
            <a:normAutofit/>
          </a:bodyPr>
          <a:lstStyle/>
          <a:p>
            <a:r>
              <a:rPr lang="en-US" sz="3600" dirty="0">
                <a:solidFill>
                  <a:srgbClr val="FFFFFF"/>
                </a:solidFill>
              </a:rPr>
              <a:t>Why is remote work getting push back?</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178859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5F9C6-60BD-4E4A-90F5-2A8041ABA0B5}"/>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a:solidFill>
                  <a:srgbClr val="FFFFFF">
                    <a:alpha val="90000"/>
                  </a:srgbClr>
                </a:solidFill>
                <a:latin typeface="+mj-lt"/>
                <a:ea typeface="+mj-ea"/>
                <a:cs typeface="+mj-cs"/>
              </a:rPr>
              <a:t>Company policy and SCOTUS</a:t>
            </a:r>
            <a:br>
              <a:rPr lang="en-US" sz="6600" b="0" kern="1200" cap="all">
                <a:solidFill>
                  <a:srgbClr val="FFFFFF">
                    <a:alpha val="90000"/>
                  </a:srgbClr>
                </a:solidFill>
                <a:latin typeface="+mj-lt"/>
                <a:ea typeface="+mj-ea"/>
                <a:cs typeface="+mj-cs"/>
              </a:rPr>
            </a:br>
            <a:endParaRPr lang="en-US" sz="6600" b="0" kern="1200" cap="all">
              <a:solidFill>
                <a:srgbClr val="FFFFFF">
                  <a:alpha val="90000"/>
                </a:srgbClr>
              </a:solidFill>
              <a:latin typeface="+mj-lt"/>
              <a:ea typeface="+mj-ea"/>
              <a:cs typeface="+mj-cs"/>
            </a:endParaRPr>
          </a:p>
        </p:txBody>
      </p:sp>
      <p:sp>
        <p:nvSpPr>
          <p:cNvPr id="18" name="Rectangle 17">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2460608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66BA0-B591-4080-82BE-793002EEA091}"/>
              </a:ext>
            </a:extLst>
          </p:cNvPr>
          <p:cNvSpPr>
            <a:spLocks noGrp="1"/>
          </p:cNvSpPr>
          <p:nvPr>
            <p:ph type="title"/>
          </p:nvPr>
        </p:nvSpPr>
        <p:spPr>
          <a:xfrm>
            <a:off x="746228" y="1037967"/>
            <a:ext cx="3054091" cy="4709131"/>
          </a:xfrm>
        </p:spPr>
        <p:txBody>
          <a:bodyPr anchor="ctr">
            <a:normAutofit/>
          </a:bodyPr>
          <a:lstStyle/>
          <a:p>
            <a:r>
              <a:rPr lang="en-US" dirty="0">
                <a:solidFill>
                  <a:schemeClr val="bg1">
                    <a:lumMod val="85000"/>
                    <a:lumOff val="15000"/>
                  </a:schemeClr>
                </a:solidFill>
              </a:rPr>
              <a:t>Disconnect with policies</a:t>
            </a:r>
            <a:br>
              <a:rPr lang="en-US" dirty="0">
                <a:solidFill>
                  <a:schemeClr val="bg1">
                    <a:lumMod val="85000"/>
                    <a:lumOff val="15000"/>
                  </a:schemeClr>
                </a:solidFill>
              </a:rPr>
            </a:br>
            <a:endParaRPr lang="en-US" dirty="0">
              <a:solidFill>
                <a:schemeClr val="bg1">
                  <a:lumMod val="85000"/>
                  <a:lumOff val="15000"/>
                </a:schemeClr>
              </a:solidFill>
            </a:endParaRPr>
          </a:p>
        </p:txBody>
      </p:sp>
      <p:sp>
        <p:nvSpPr>
          <p:cNvPr id="18"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1" name="Content Placeholder 2">
            <a:extLst>
              <a:ext uri="{FF2B5EF4-FFF2-40B4-BE49-F238E27FC236}">
                <a16:creationId xmlns:a16="http://schemas.microsoft.com/office/drawing/2014/main" id="{FC422280-C1FA-490E-ABD1-7E94EFD95B73}"/>
              </a:ext>
            </a:extLst>
          </p:cNvPr>
          <p:cNvGraphicFramePr>
            <a:graphicFrameLocks noGrp="1"/>
          </p:cNvGraphicFramePr>
          <p:nvPr>
            <p:ph idx="1"/>
            <p:extLst>
              <p:ext uri="{D42A27DB-BD31-4B8C-83A1-F6EECF244321}">
                <p14:modId xmlns:p14="http://schemas.microsoft.com/office/powerpoint/2010/main" val="152752084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432547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B35BB5-1630-45F0-B55C-B6847DF21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EF5146-0A37-42B3-AF51-CBFCE4002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4221BBF-AB6C-4BC7-8F3E-57A848861824}"/>
              </a:ext>
            </a:extLst>
          </p:cNvPr>
          <p:cNvSpPr>
            <a:spLocks noGrp="1"/>
          </p:cNvSpPr>
          <p:nvPr>
            <p:ph type="title"/>
          </p:nvPr>
        </p:nvSpPr>
        <p:spPr>
          <a:xfrm>
            <a:off x="581192" y="5264486"/>
            <a:ext cx="10883444" cy="958513"/>
          </a:xfrm>
        </p:spPr>
        <p:txBody>
          <a:bodyPr anchor="ctr">
            <a:normAutofit/>
          </a:bodyPr>
          <a:lstStyle/>
          <a:p>
            <a:r>
              <a:rPr lang="en-US">
                <a:solidFill>
                  <a:srgbClr val="FFFEFF"/>
                </a:solidFill>
              </a:rPr>
              <a:t>Recruiting best practices</a:t>
            </a:r>
            <a:br>
              <a:rPr lang="en-US">
                <a:solidFill>
                  <a:srgbClr val="FFFEFF"/>
                </a:solidFill>
              </a:rPr>
            </a:br>
            <a:endParaRPr lang="en-US">
              <a:solidFill>
                <a:srgbClr val="FFFEFF"/>
              </a:solidFill>
            </a:endParaRPr>
          </a:p>
        </p:txBody>
      </p:sp>
      <p:sp>
        <p:nvSpPr>
          <p:cNvPr id="16" name="Rectangle 15">
            <a:extLst>
              <a:ext uri="{FF2B5EF4-FFF2-40B4-BE49-F238E27FC236}">
                <a16:creationId xmlns:a16="http://schemas.microsoft.com/office/drawing/2014/main" id="{D05C6BB3-F359-4E0C-B8DA-4CEA9EE8C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E512FDBA-7374-4A50-B15C-1C421A40B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99D451D-9C66-42CF-BC10-324A4F647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D1D9F366-EF0D-4250-94F8-CCF6B6967718}"/>
              </a:ext>
            </a:extLst>
          </p:cNvPr>
          <p:cNvGraphicFramePr>
            <a:graphicFrameLocks noGrp="1"/>
          </p:cNvGraphicFramePr>
          <p:nvPr>
            <p:ph idx="1"/>
            <p:extLst>
              <p:ext uri="{D42A27DB-BD31-4B8C-83A1-F6EECF244321}">
                <p14:modId xmlns:p14="http://schemas.microsoft.com/office/powerpoint/2010/main" val="4093278123"/>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380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368D-FDCB-44A0-B1E3-8E65DB7D0CC7}"/>
              </a:ext>
            </a:extLst>
          </p:cNvPr>
          <p:cNvSpPr>
            <a:spLocks noGrp="1"/>
          </p:cNvSpPr>
          <p:nvPr>
            <p:ph type="title"/>
          </p:nvPr>
        </p:nvSpPr>
        <p:spPr/>
        <p:txBody>
          <a:bodyPr/>
          <a:lstStyle/>
          <a:p>
            <a:r>
              <a:rPr lang="en-US"/>
              <a:t>Job Search—future or now?</a:t>
            </a:r>
            <a:br>
              <a:rPr lang="en-US"/>
            </a:br>
            <a:endParaRPr lang="en-US" dirty="0"/>
          </a:p>
        </p:txBody>
      </p:sp>
      <p:graphicFrame>
        <p:nvGraphicFramePr>
          <p:cNvPr id="7" name="Content Placeholder 2">
            <a:extLst>
              <a:ext uri="{FF2B5EF4-FFF2-40B4-BE49-F238E27FC236}">
                <a16:creationId xmlns:a16="http://schemas.microsoft.com/office/drawing/2014/main" id="{5A814BE2-C565-4C47-9C1B-A5D724919C1A}"/>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3795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3648B-2D30-44CD-B01D-F410B29FF346}"/>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Role of Professional Services in today’s economy</a:t>
            </a:r>
            <a:br>
              <a:rPr lang="en-US">
                <a:solidFill>
                  <a:schemeClr val="bg1">
                    <a:lumMod val="85000"/>
                    <a:lumOff val="15000"/>
                  </a:schemeClr>
                </a:solidFill>
              </a:rPr>
            </a:br>
            <a:endParaRPr lang="en-US">
              <a:solidFill>
                <a:schemeClr val="bg1">
                  <a:lumMod val="85000"/>
                  <a:lumOff val="15000"/>
                </a:schemeClr>
              </a:solidFill>
            </a:endParaRP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5033A6B-3ADF-4F87-B263-B27C31CDD95F}"/>
              </a:ext>
            </a:extLst>
          </p:cNvPr>
          <p:cNvGraphicFramePr>
            <a:graphicFrameLocks noGrp="1"/>
          </p:cNvGraphicFramePr>
          <p:nvPr>
            <p:ph idx="1"/>
            <p:extLst>
              <p:ext uri="{D42A27DB-BD31-4B8C-83A1-F6EECF244321}">
                <p14:modId xmlns:p14="http://schemas.microsoft.com/office/powerpoint/2010/main" val="2217723471"/>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45978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D437511-9DC0-4AFA-A7BD-4CC2C7708B0C}"/>
              </a:ext>
            </a:extLst>
          </p:cNvPr>
          <p:cNvPicPr>
            <a:picLocks noChangeAspect="1"/>
          </p:cNvPicPr>
          <p:nvPr/>
        </p:nvPicPr>
        <p:blipFill>
          <a:blip r:embed="rId3"/>
          <a:stretch>
            <a:fillRect/>
          </a:stretch>
        </p:blipFill>
        <p:spPr>
          <a:xfrm>
            <a:off x="2015063" y="447234"/>
            <a:ext cx="8166325" cy="3450273"/>
          </a:xfrm>
          <a:prstGeom prst="rect">
            <a:avLst/>
          </a:prstGeom>
        </p:spPr>
      </p:pic>
      <p:sp>
        <p:nvSpPr>
          <p:cNvPr id="27" name="Rectangle 26">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9D3D4CE-759C-483D-99E0-D65179E4B52B}"/>
              </a:ext>
            </a:extLst>
          </p:cNvPr>
          <p:cNvSpPr>
            <a:spLocks noGrp="1"/>
          </p:cNvSpPr>
          <p:nvPr>
            <p:ph type="title"/>
          </p:nvPr>
        </p:nvSpPr>
        <p:spPr>
          <a:xfrm>
            <a:off x="679600" y="4596992"/>
            <a:ext cx="3353432" cy="1607013"/>
          </a:xfrm>
        </p:spPr>
        <p:txBody>
          <a:bodyPr anchor="ctr">
            <a:normAutofit/>
          </a:bodyPr>
          <a:lstStyle/>
          <a:p>
            <a:r>
              <a:rPr lang="en-US" dirty="0">
                <a:solidFill>
                  <a:srgbClr val="FFFFFF"/>
                </a:solidFill>
              </a:rPr>
              <a:t>Horn solutions</a:t>
            </a:r>
            <a:br>
              <a:rPr lang="en-US" dirty="0">
                <a:solidFill>
                  <a:srgbClr val="FFFFFF"/>
                </a:solidFill>
              </a:rPr>
            </a:br>
            <a:r>
              <a:rPr lang="en-US" dirty="0">
                <a:solidFill>
                  <a:srgbClr val="FFFFFF"/>
                </a:solidFill>
              </a:rPr>
              <a:t>practice areas</a:t>
            </a:r>
            <a:br>
              <a:rPr lang="en-US" dirty="0">
                <a:solidFill>
                  <a:srgbClr val="FFFFFF"/>
                </a:solidFill>
              </a:rPr>
            </a:br>
            <a:endParaRPr lang="en-US" dirty="0">
              <a:solidFill>
                <a:srgbClr val="FFFFFF"/>
              </a:solidFill>
            </a:endParaRPr>
          </a:p>
        </p:txBody>
      </p:sp>
      <p:sp>
        <p:nvSpPr>
          <p:cNvPr id="20" name="Content Placeholder 8">
            <a:extLst>
              <a:ext uri="{FF2B5EF4-FFF2-40B4-BE49-F238E27FC236}">
                <a16:creationId xmlns:a16="http://schemas.microsoft.com/office/drawing/2014/main" id="{E5E171C4-0F23-421D-B88A-5EF5975C35C7}"/>
              </a:ext>
            </a:extLst>
          </p:cNvPr>
          <p:cNvSpPr>
            <a:spLocks noGrp="1"/>
          </p:cNvSpPr>
          <p:nvPr>
            <p:ph idx="1"/>
          </p:nvPr>
        </p:nvSpPr>
        <p:spPr>
          <a:xfrm>
            <a:off x="4271491" y="4596992"/>
            <a:ext cx="1724575" cy="1607012"/>
          </a:xfrm>
        </p:spPr>
        <p:txBody>
          <a:bodyPr>
            <a:normAutofit/>
          </a:bodyPr>
          <a:lstStyle/>
          <a:p>
            <a:r>
              <a:rPr lang="en-US" dirty="0">
                <a:solidFill>
                  <a:srgbClr val="FFFFFF"/>
                </a:solidFill>
              </a:rPr>
              <a:t>Finance</a:t>
            </a:r>
          </a:p>
          <a:p>
            <a:r>
              <a:rPr lang="en-US" dirty="0">
                <a:solidFill>
                  <a:srgbClr val="FFFFFF"/>
                </a:solidFill>
              </a:rPr>
              <a:t>Accounting</a:t>
            </a:r>
          </a:p>
          <a:p>
            <a:r>
              <a:rPr lang="en-US" dirty="0">
                <a:solidFill>
                  <a:srgbClr val="FFFFFF"/>
                </a:solidFill>
              </a:rPr>
              <a:t>Tax</a:t>
            </a:r>
          </a:p>
          <a:p>
            <a:endParaRPr lang="en-US" dirty="0">
              <a:solidFill>
                <a:srgbClr val="FFFFFF"/>
              </a:solidFill>
            </a:endParaRPr>
          </a:p>
        </p:txBody>
      </p:sp>
      <p:sp>
        <p:nvSpPr>
          <p:cNvPr id="17" name="Content Placeholder 8">
            <a:extLst>
              <a:ext uri="{FF2B5EF4-FFF2-40B4-BE49-F238E27FC236}">
                <a16:creationId xmlns:a16="http://schemas.microsoft.com/office/drawing/2014/main" id="{2B15EB47-D7F2-41AF-9313-60F6B924DB52}"/>
              </a:ext>
            </a:extLst>
          </p:cNvPr>
          <p:cNvSpPr txBox="1">
            <a:spLocks/>
          </p:cNvSpPr>
          <p:nvPr/>
        </p:nvSpPr>
        <p:spPr>
          <a:xfrm>
            <a:off x="6167370" y="4585864"/>
            <a:ext cx="1724575" cy="1607012"/>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solidFill>
                  <a:srgbClr val="FFFFFF"/>
                </a:solidFill>
              </a:rPr>
              <a:t>Audit</a:t>
            </a:r>
          </a:p>
          <a:p>
            <a:r>
              <a:rPr lang="en-US" dirty="0">
                <a:solidFill>
                  <a:srgbClr val="FFFFFF"/>
                </a:solidFill>
              </a:rPr>
              <a:t>Technology</a:t>
            </a:r>
          </a:p>
          <a:p>
            <a:r>
              <a:rPr lang="en-US" dirty="0">
                <a:solidFill>
                  <a:srgbClr val="FFFFFF"/>
                </a:solidFill>
              </a:rPr>
              <a:t>Data</a:t>
            </a:r>
          </a:p>
          <a:p>
            <a:endParaRPr lang="en-US" dirty="0">
              <a:solidFill>
                <a:srgbClr val="FFFFFF"/>
              </a:solidFill>
            </a:endParaRPr>
          </a:p>
        </p:txBody>
      </p:sp>
      <p:sp>
        <p:nvSpPr>
          <p:cNvPr id="21" name="Content Placeholder 8">
            <a:extLst>
              <a:ext uri="{FF2B5EF4-FFF2-40B4-BE49-F238E27FC236}">
                <a16:creationId xmlns:a16="http://schemas.microsoft.com/office/drawing/2014/main" id="{26669443-A31C-4E1E-81D1-92707E37621D}"/>
              </a:ext>
            </a:extLst>
          </p:cNvPr>
          <p:cNvSpPr txBox="1">
            <a:spLocks/>
          </p:cNvSpPr>
          <p:nvPr/>
        </p:nvSpPr>
        <p:spPr>
          <a:xfrm>
            <a:off x="7891945" y="4581688"/>
            <a:ext cx="2788547" cy="1607012"/>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solidFill>
                  <a:srgbClr val="FFFFFF"/>
                </a:solidFill>
              </a:rPr>
              <a:t>CPQ</a:t>
            </a:r>
          </a:p>
          <a:p>
            <a:r>
              <a:rPr lang="en-US" dirty="0">
                <a:solidFill>
                  <a:srgbClr val="FFFFFF"/>
                </a:solidFill>
              </a:rPr>
              <a:t>Project Management</a:t>
            </a:r>
          </a:p>
          <a:p>
            <a:r>
              <a:rPr lang="en-US" dirty="0">
                <a:solidFill>
                  <a:srgbClr val="FFFFFF"/>
                </a:solidFill>
              </a:rPr>
              <a:t>UX/UI</a:t>
            </a:r>
          </a:p>
          <a:p>
            <a:endParaRPr lang="en-US" dirty="0">
              <a:solidFill>
                <a:srgbClr val="FFFFFF"/>
              </a:solidFill>
            </a:endParaRPr>
          </a:p>
        </p:txBody>
      </p:sp>
    </p:spTree>
    <p:extLst>
      <p:ext uri="{BB962C8B-B14F-4D97-AF65-F5344CB8AC3E}">
        <p14:creationId xmlns:p14="http://schemas.microsoft.com/office/powerpoint/2010/main" val="113052798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Yellow question mark">
            <a:extLst>
              <a:ext uri="{FF2B5EF4-FFF2-40B4-BE49-F238E27FC236}">
                <a16:creationId xmlns:a16="http://schemas.microsoft.com/office/drawing/2014/main" id="{69497ABE-89A3-48D4-A4F7-C8EDB154C211}"/>
              </a:ext>
            </a:extLst>
          </p:cNvPr>
          <p:cNvPicPr>
            <a:picLocks noChangeAspect="1"/>
          </p:cNvPicPr>
          <p:nvPr/>
        </p:nvPicPr>
        <p:blipFill rotWithShape="1">
          <a:blip r:embed="rId3"/>
          <a:srcRect b="6250"/>
          <a:stretch/>
        </p:blipFill>
        <p:spPr>
          <a:xfrm>
            <a:off x="20" y="-22"/>
            <a:ext cx="12191977" cy="6858022"/>
          </a:xfrm>
          <a:prstGeom prst="rect">
            <a:avLst/>
          </a:prstGeom>
        </p:spPr>
      </p:pic>
      <p:sp>
        <p:nvSpPr>
          <p:cNvPr id="17" name="Rectangle 1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B4B0B5-6756-4536-B8A5-9EF8443725BF}"/>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4800">
                <a:solidFill>
                  <a:schemeClr val="bg1"/>
                </a:solidFill>
              </a:rPr>
              <a:t>Questions</a:t>
            </a:r>
            <a:br>
              <a:rPr lang="en-US" sz="4800">
                <a:solidFill>
                  <a:schemeClr val="bg1"/>
                </a:solidFill>
              </a:rPr>
            </a:br>
            <a:endParaRPr lang="en-US" sz="4800">
              <a:solidFill>
                <a:schemeClr val="bg1"/>
              </a:solidFill>
            </a:endParaRPr>
          </a:p>
        </p:txBody>
      </p:sp>
      <p:sp>
        <p:nvSpPr>
          <p:cNvPr id="19" name="Rectangle 1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31935"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49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8C266B9D-DC87-430A-8D3A-2E83639A1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54B162D-1BD7-41E0-844F-F94AE2CE2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1264404B-1C0F-4383-8FC3-A3E3264A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619F5C88-C232-4D01-8DB1-8A0C673DD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BCDBC0B2-44F1-4412-8676-5B7F7184CCCE}"/>
              </a:ext>
            </a:extLst>
          </p:cNvPr>
          <p:cNvPicPr>
            <a:picLocks noChangeAspect="1"/>
          </p:cNvPicPr>
          <p:nvPr/>
        </p:nvPicPr>
        <p:blipFill>
          <a:blip r:embed="rId3"/>
          <a:srcRect/>
          <a:stretch/>
        </p:blipFill>
        <p:spPr>
          <a:xfrm>
            <a:off x="2197232" y="602970"/>
            <a:ext cx="7790743" cy="5193828"/>
          </a:xfrm>
          <a:prstGeom prst="rect">
            <a:avLst/>
          </a:prstGeom>
        </p:spPr>
      </p:pic>
      <p:sp>
        <p:nvSpPr>
          <p:cNvPr id="85" name="Rectangle 84">
            <a:extLst>
              <a:ext uri="{FF2B5EF4-FFF2-40B4-BE49-F238E27FC236}">
                <a16:creationId xmlns:a16="http://schemas.microsoft.com/office/drawing/2014/main" id="{1EEE7F17-8E08-4C69-8E22-661908E6D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401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7" name="Rectangle 13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13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140">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43" name="Rectangle 142">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llustration of an upward pointing arrow made from LED open signs">
            <a:extLst>
              <a:ext uri="{FF2B5EF4-FFF2-40B4-BE49-F238E27FC236}">
                <a16:creationId xmlns:a16="http://schemas.microsoft.com/office/drawing/2014/main" id="{DC3B788A-55B7-4429-AF01-039625368FBB}"/>
              </a:ext>
            </a:extLst>
          </p:cNvPr>
          <p:cNvPicPr>
            <a:picLocks noGrp="1" noChangeAspect="1" noChangeArrowheads="1"/>
          </p:cNvPicPr>
          <p:nvPr>
            <p:ph idx="1"/>
          </p:nvPr>
        </p:nvPicPr>
        <p:blipFill rotWithShape="1">
          <a:blip r:embed="rId3">
            <a:alphaModFix amt="40000"/>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53FCDD-16A9-4445-BE5A-8384423352F9}"/>
              </a:ext>
            </a:extLst>
          </p:cNvPr>
          <p:cNvSpPr>
            <a:spLocks noGrp="1"/>
          </p:cNvSpPr>
          <p:nvPr>
            <p:ph type="title"/>
          </p:nvPr>
        </p:nvSpPr>
        <p:spPr>
          <a:xfrm>
            <a:off x="965201" y="1020431"/>
            <a:ext cx="10225530" cy="1475013"/>
          </a:xfrm>
        </p:spPr>
        <p:txBody>
          <a:bodyPr vert="horz" lIns="91440" tIns="45720" rIns="91440" bIns="45720" rtlCol="0" anchor="b">
            <a:normAutofit/>
          </a:bodyPr>
          <a:lstStyle/>
          <a:p>
            <a:r>
              <a:rPr lang="en-US" sz="4000">
                <a:solidFill>
                  <a:schemeClr val="tx1"/>
                </a:solidFill>
              </a:rPr>
              <a:t>Small business Boom</a:t>
            </a:r>
            <a:br>
              <a:rPr lang="en-US" sz="4000">
                <a:solidFill>
                  <a:schemeClr val="tx1"/>
                </a:solidFill>
              </a:rPr>
            </a:br>
            <a:endParaRPr lang="en-US" sz="4000">
              <a:solidFill>
                <a:schemeClr val="tx1"/>
              </a:solidFill>
            </a:endParaRPr>
          </a:p>
        </p:txBody>
      </p:sp>
    </p:spTree>
    <p:extLst>
      <p:ext uri="{BB962C8B-B14F-4D97-AF65-F5344CB8AC3E}">
        <p14:creationId xmlns:p14="http://schemas.microsoft.com/office/powerpoint/2010/main" val="8373434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601255" y="702155"/>
            <a:ext cx="3409783" cy="1300365"/>
          </a:xfrm>
        </p:spPr>
        <p:txBody>
          <a:bodyPr>
            <a:normAutofit/>
          </a:bodyPr>
          <a:lstStyle/>
          <a:p>
            <a:r>
              <a:rPr lang="en-US">
                <a:solidFill>
                  <a:srgbClr val="FFFFFF"/>
                </a:solidFill>
              </a:rPr>
              <a:t>Unemployment Historical rates</a:t>
            </a:r>
          </a:p>
        </p:txBody>
      </p:sp>
      <p:pic>
        <p:nvPicPr>
          <p:cNvPr id="1026" name="Picture 2" descr="Graph of LNS14000000">
            <a:extLst>
              <a:ext uri="{FF2B5EF4-FFF2-40B4-BE49-F238E27FC236}">
                <a16:creationId xmlns:a16="http://schemas.microsoft.com/office/drawing/2014/main" id="{6D1A0D63-3A5F-4069-9C4D-23316C3088A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2720" y="1703531"/>
            <a:ext cx="9541657" cy="477082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2A105E2-B689-40EB-8496-919EF6E1EB1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Content Placeholder 10">
            <a:extLst>
              <a:ext uri="{FF2B5EF4-FFF2-40B4-BE49-F238E27FC236}">
                <a16:creationId xmlns:a16="http://schemas.microsoft.com/office/drawing/2014/main" id="{C860804A-7A05-4953-8419-76DEDB357183}"/>
              </a:ext>
            </a:extLst>
          </p:cNvPr>
          <p:cNvSpPr>
            <a:spLocks noGrp="1"/>
          </p:cNvSpPr>
          <p:nvPr>
            <p:ph idx="1"/>
          </p:nvPr>
        </p:nvSpPr>
        <p:spPr>
          <a:xfrm>
            <a:off x="581193" y="2340864"/>
            <a:ext cx="3409784" cy="3634486"/>
          </a:xfrm>
        </p:spPr>
        <p:txBody>
          <a:bodyPr/>
          <a:lstStyle/>
          <a:p>
            <a:r>
              <a:rPr lang="en-US" dirty="0"/>
              <a:t>2021 Unemployment fell from 6.4% in January to 3.9% in December.</a:t>
            </a:r>
          </a:p>
          <a:p>
            <a:r>
              <a:rPr lang="en-US" dirty="0"/>
              <a:t>During the last recovery, the economy took 48 months to close the exact same gap.</a:t>
            </a:r>
          </a:p>
        </p:txBody>
      </p:sp>
    </p:spTree>
    <p:extLst>
      <p:ext uri="{BB962C8B-B14F-4D97-AF65-F5344CB8AC3E}">
        <p14:creationId xmlns:p14="http://schemas.microsoft.com/office/powerpoint/2010/main" val="2637846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56A28-8856-4088-BA6C-9C3EC92E1100}"/>
              </a:ext>
            </a:extLst>
          </p:cNvPr>
          <p:cNvSpPr>
            <a:spLocks noGrp="1"/>
          </p:cNvSpPr>
          <p:nvPr>
            <p:ph type="title"/>
          </p:nvPr>
        </p:nvSpPr>
        <p:spPr/>
        <p:txBody>
          <a:bodyPr vert="horz" lIns="91440" tIns="45720" rIns="91440" bIns="45720" rtlCol="0" anchor="b">
            <a:normAutofit fontScale="90000"/>
          </a:bodyPr>
          <a:lstStyle/>
          <a:p>
            <a:r>
              <a:rPr lang="en-US" sz="3600">
                <a:solidFill>
                  <a:srgbClr val="FFFFFF"/>
                </a:solidFill>
              </a:rPr>
              <a:t>Natural resources and mining workforce</a:t>
            </a:r>
          </a:p>
        </p:txBody>
      </p:sp>
      <p:pic>
        <p:nvPicPr>
          <p:cNvPr id="4100" name="Picture 4" descr="Graph of CES1000000001">
            <a:extLst>
              <a:ext uri="{FF2B5EF4-FFF2-40B4-BE49-F238E27FC236}">
                <a16:creationId xmlns:a16="http://schemas.microsoft.com/office/drawing/2014/main" id="{2805B877-42D3-41AC-B8C3-AB2CE12F1FA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02650" y="1581463"/>
            <a:ext cx="8856508" cy="442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5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4" name="Rectangle 193">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5" name="Rectangle 19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195">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319536B-26A0-48CB-9D24-146E6D5F2393}"/>
              </a:ext>
            </a:extLst>
          </p:cNvPr>
          <p:cNvSpPr>
            <a:spLocks noGrp="1"/>
          </p:cNvSpPr>
          <p:nvPr>
            <p:ph type="title"/>
          </p:nvPr>
        </p:nvSpPr>
        <p:spPr>
          <a:xfrm>
            <a:off x="601255" y="702155"/>
            <a:ext cx="3409783" cy="1300365"/>
          </a:xfrm>
        </p:spPr>
        <p:txBody>
          <a:bodyPr vert="horz" lIns="91440" tIns="45720" rIns="91440" bIns="45720" rtlCol="0">
            <a:normAutofit/>
          </a:bodyPr>
          <a:lstStyle/>
          <a:p>
            <a:r>
              <a:rPr lang="en-US">
                <a:solidFill>
                  <a:srgbClr val="FFFFFF"/>
                </a:solidFill>
              </a:rPr>
              <a:t>Job openings—is this an EKG?</a:t>
            </a:r>
          </a:p>
        </p:txBody>
      </p:sp>
      <p:pic>
        <p:nvPicPr>
          <p:cNvPr id="5124" name="Picture 4" descr="Graph of JTU110099000000000JOL">
            <a:extLst>
              <a:ext uri="{FF2B5EF4-FFF2-40B4-BE49-F238E27FC236}">
                <a16:creationId xmlns:a16="http://schemas.microsoft.com/office/drawing/2014/main" id="{C340E1E2-5A47-4AD6-9993-089635C404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24619" y="1536475"/>
            <a:ext cx="8667381" cy="4333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82894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9622A-BE9E-4CF7-9B43-022376F1934E}"/>
              </a:ext>
            </a:extLst>
          </p:cNvPr>
          <p:cNvSpPr>
            <a:spLocks noGrp="1"/>
          </p:cNvSpPr>
          <p:nvPr>
            <p:ph type="title"/>
          </p:nvPr>
        </p:nvSpPr>
        <p:spPr>
          <a:xfrm>
            <a:off x="581192" y="702156"/>
            <a:ext cx="11029616" cy="579713"/>
          </a:xfrm>
        </p:spPr>
        <p:txBody>
          <a:bodyPr/>
          <a:lstStyle/>
          <a:p>
            <a:r>
              <a:rPr lang="en-US" dirty="0"/>
              <a:t>Oil and Gas employment</a:t>
            </a:r>
          </a:p>
        </p:txBody>
      </p:sp>
      <p:pic>
        <p:nvPicPr>
          <p:cNvPr id="10" name="Picture 9">
            <a:extLst>
              <a:ext uri="{FF2B5EF4-FFF2-40B4-BE49-F238E27FC236}">
                <a16:creationId xmlns:a16="http://schemas.microsoft.com/office/drawing/2014/main" id="{7FF56212-A4C7-4F10-B93B-3528981AF1D8}"/>
              </a:ext>
            </a:extLst>
          </p:cNvPr>
          <p:cNvPicPr>
            <a:picLocks noChangeAspect="1"/>
          </p:cNvPicPr>
          <p:nvPr/>
        </p:nvPicPr>
        <p:blipFill>
          <a:blip r:embed="rId3"/>
          <a:srcRect/>
          <a:stretch/>
        </p:blipFill>
        <p:spPr>
          <a:xfrm>
            <a:off x="581192" y="1432618"/>
            <a:ext cx="10931313" cy="1664958"/>
          </a:xfrm>
          <a:prstGeom prst="rect">
            <a:avLst/>
          </a:prstGeom>
        </p:spPr>
      </p:pic>
      <p:pic>
        <p:nvPicPr>
          <p:cNvPr id="9" name="Picture 8">
            <a:extLst>
              <a:ext uri="{FF2B5EF4-FFF2-40B4-BE49-F238E27FC236}">
                <a16:creationId xmlns:a16="http://schemas.microsoft.com/office/drawing/2014/main" id="{EE042ABA-FF0E-4F1A-9EAE-209FFE1147A5}"/>
              </a:ext>
            </a:extLst>
          </p:cNvPr>
          <p:cNvPicPr>
            <a:picLocks noChangeAspect="1"/>
          </p:cNvPicPr>
          <p:nvPr/>
        </p:nvPicPr>
        <p:blipFill>
          <a:blip r:embed="rId4"/>
          <a:stretch>
            <a:fillRect/>
          </a:stretch>
        </p:blipFill>
        <p:spPr>
          <a:xfrm>
            <a:off x="1455767" y="3508227"/>
            <a:ext cx="3571875" cy="952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56B0CC1F-94F5-4F9B-8257-DDC4239E6BD2}"/>
              </a:ext>
            </a:extLst>
          </p:cNvPr>
          <p:cNvPicPr>
            <a:picLocks noChangeAspect="1"/>
          </p:cNvPicPr>
          <p:nvPr/>
        </p:nvPicPr>
        <p:blipFill>
          <a:blip r:embed="rId5"/>
          <a:srcRect/>
          <a:stretch/>
        </p:blipFill>
        <p:spPr>
          <a:xfrm>
            <a:off x="6838950" y="5093423"/>
            <a:ext cx="3571875" cy="919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91344B13-3F3D-411E-85B5-9944BF87E976}"/>
              </a:ext>
            </a:extLst>
          </p:cNvPr>
          <p:cNvPicPr>
            <a:picLocks noChangeAspect="1"/>
          </p:cNvPicPr>
          <p:nvPr/>
        </p:nvPicPr>
        <p:blipFill>
          <a:blip r:embed="rId6"/>
          <a:stretch>
            <a:fillRect/>
          </a:stretch>
        </p:blipFill>
        <p:spPr>
          <a:xfrm>
            <a:off x="1455767" y="5093423"/>
            <a:ext cx="3581400" cy="89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8A6B38F6-906D-4FD0-AEEA-7EF1FD1A056C}"/>
              </a:ext>
            </a:extLst>
          </p:cNvPr>
          <p:cNvPicPr>
            <a:picLocks noChangeAspect="1"/>
          </p:cNvPicPr>
          <p:nvPr/>
        </p:nvPicPr>
        <p:blipFill rotWithShape="1">
          <a:blip r:embed="rId7"/>
          <a:srcRect l="-1" r="531"/>
          <a:stretch/>
        </p:blipFill>
        <p:spPr>
          <a:xfrm>
            <a:off x="6838949" y="3541564"/>
            <a:ext cx="3571875" cy="885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1910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9394E1F-0B5F-497D-B2A6-8383A2A54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3"/>
            <a:chOff x="438068" y="457200"/>
            <a:chExt cx="3703320" cy="5935133"/>
          </a:xfrm>
        </p:grpSpPr>
        <p:sp>
          <p:nvSpPr>
            <p:cNvPr id="22" name="Rectangle 21">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AAEB45D-6C99-4129-A4DC-D3CCDDD1F9AA}"/>
              </a:ext>
            </a:extLst>
          </p:cNvPr>
          <p:cNvSpPr>
            <a:spLocks noGrp="1"/>
          </p:cNvSpPr>
          <p:nvPr>
            <p:ph type="title"/>
          </p:nvPr>
        </p:nvSpPr>
        <p:spPr>
          <a:xfrm>
            <a:off x="584200" y="1524001"/>
            <a:ext cx="3412067" cy="3478384"/>
          </a:xfrm>
        </p:spPr>
        <p:txBody>
          <a:bodyPr vert="horz" lIns="91440" tIns="45720" rIns="91440" bIns="45720" rtlCol="0" anchor="b">
            <a:normAutofit/>
          </a:bodyPr>
          <a:lstStyle/>
          <a:p>
            <a:r>
              <a:rPr lang="en-US" sz="3600">
                <a:solidFill>
                  <a:srgbClr val="FFFFFF"/>
                </a:solidFill>
              </a:rPr>
              <a:t>Remote, Hybrid or Return to office</a:t>
            </a:r>
            <a:br>
              <a:rPr lang="en-US" sz="3600">
                <a:solidFill>
                  <a:srgbClr val="FFFFFF"/>
                </a:solidFill>
              </a:rPr>
            </a:br>
            <a:endParaRPr lang="en-US" sz="3600">
              <a:solidFill>
                <a:srgbClr val="FFFFFF"/>
              </a:solidFill>
            </a:endParaRPr>
          </a:p>
        </p:txBody>
      </p:sp>
      <p:pic>
        <p:nvPicPr>
          <p:cNvPr id="6" name="Content Placeholder 5" descr="Two people in a room&#10;&#10;Description automatically generated with low confidence">
            <a:extLst>
              <a:ext uri="{FF2B5EF4-FFF2-40B4-BE49-F238E27FC236}">
                <a16:creationId xmlns:a16="http://schemas.microsoft.com/office/drawing/2014/main" id="{1A4CEB1D-26E9-43DA-8382-1FAAECDC65F0}"/>
              </a:ext>
            </a:extLst>
          </p:cNvPr>
          <p:cNvPicPr>
            <a:picLocks noGrp="1" noChangeAspect="1"/>
          </p:cNvPicPr>
          <p:nvPr>
            <p:ph idx="1"/>
          </p:nvPr>
        </p:nvPicPr>
        <p:blipFill>
          <a:blip r:embed="rId3"/>
          <a:stretch>
            <a:fillRect/>
          </a:stretch>
        </p:blipFill>
        <p:spPr>
          <a:xfrm>
            <a:off x="4765053" y="1166291"/>
            <a:ext cx="6764864" cy="4501709"/>
          </a:xfrm>
          <a:prstGeom prst="rect">
            <a:avLst/>
          </a:prstGeom>
        </p:spPr>
      </p:pic>
    </p:spTree>
    <p:extLst>
      <p:ext uri="{BB962C8B-B14F-4D97-AF65-F5344CB8AC3E}">
        <p14:creationId xmlns:p14="http://schemas.microsoft.com/office/powerpoint/2010/main" val="181658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25">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7">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31">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3">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21AC94CC-7C94-4C44-A6E0-09E948736D0A}"/>
              </a:ext>
            </a:extLst>
          </p:cNvPr>
          <p:cNvPicPr>
            <a:picLocks noGrp="1" noChangeAspect="1"/>
          </p:cNvPicPr>
          <p:nvPr>
            <p:ph idx="1"/>
          </p:nvPr>
        </p:nvPicPr>
        <p:blipFill>
          <a:blip r:embed="rId3"/>
          <a:stretch>
            <a:fillRect/>
          </a:stretch>
        </p:blipFill>
        <p:spPr>
          <a:xfrm>
            <a:off x="643467" y="879940"/>
            <a:ext cx="10905066" cy="5098119"/>
          </a:xfrm>
          <a:prstGeom prst="rect">
            <a:avLst/>
          </a:prstGeom>
        </p:spPr>
      </p:pic>
    </p:spTree>
    <p:extLst>
      <p:ext uri="{BB962C8B-B14F-4D97-AF65-F5344CB8AC3E}">
        <p14:creationId xmlns:p14="http://schemas.microsoft.com/office/powerpoint/2010/main" val="2622564070"/>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{BC56E6A1-FC62-4CFB-8169-01075CDC462D}tf33552983_win32</Template>
  <TotalTime>1276</TotalTime>
  <Words>1200</Words>
  <Application>Microsoft Office PowerPoint</Application>
  <PresentationFormat>Widescreen</PresentationFormat>
  <Paragraphs>152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Franklin Gothic Book</vt:lpstr>
      <vt:lpstr>Franklin Gothic Demi</vt:lpstr>
      <vt:lpstr>Wingdings 2</vt:lpstr>
      <vt:lpstr>DividendVTI</vt:lpstr>
      <vt:lpstr>Employment Markets Today</vt:lpstr>
      <vt:lpstr>PowerPoint Presentation</vt:lpstr>
      <vt:lpstr>Small business Boom </vt:lpstr>
      <vt:lpstr>Unemployment Historical rates</vt:lpstr>
      <vt:lpstr>Natural resources and mining workforce</vt:lpstr>
      <vt:lpstr>Job openings—is this an EKG?</vt:lpstr>
      <vt:lpstr>Oil and Gas employment</vt:lpstr>
      <vt:lpstr>Remote, Hybrid or Return to office </vt:lpstr>
      <vt:lpstr>PowerPoint Presentation</vt:lpstr>
      <vt:lpstr>PowerPoint Presentation</vt:lpstr>
      <vt:lpstr>PowerPoint Presentation</vt:lpstr>
      <vt:lpstr>Why is remote work getting push back? </vt:lpstr>
      <vt:lpstr>Company policy and SCOTUS </vt:lpstr>
      <vt:lpstr>Disconnect with policies </vt:lpstr>
      <vt:lpstr>Recruiting best practices </vt:lpstr>
      <vt:lpstr>Job Search—future or now? </vt:lpstr>
      <vt:lpstr>Role of Professional Services in today’s economy </vt:lpstr>
      <vt:lpstr>Horn solutions practice areas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Markets Today</dc:title>
  <dc:creator>Rob Robinson</dc:creator>
  <cp:lastModifiedBy>Rob Robinson</cp:lastModifiedBy>
  <cp:revision>22</cp:revision>
  <dcterms:created xsi:type="dcterms:W3CDTF">2022-02-02T14:20:20Z</dcterms:created>
  <dcterms:modified xsi:type="dcterms:W3CDTF">2022-03-21T23:15:42Z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