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402" r:id="rId2"/>
    <p:sldId id="791" r:id="rId3"/>
    <p:sldId id="1113" r:id="rId4"/>
    <p:sldId id="1111" r:id="rId5"/>
    <p:sldId id="1094" r:id="rId6"/>
    <p:sldId id="1084" r:id="rId7"/>
    <p:sldId id="1095" r:id="rId8"/>
    <p:sldId id="1096" r:id="rId9"/>
    <p:sldId id="1097" r:id="rId10"/>
    <p:sldId id="1098" r:id="rId11"/>
    <p:sldId id="1100" r:id="rId12"/>
    <p:sldId id="1099" r:id="rId13"/>
    <p:sldId id="1101" r:id="rId14"/>
    <p:sldId id="1102" r:id="rId15"/>
    <p:sldId id="1078" r:id="rId16"/>
    <p:sldId id="1103" r:id="rId17"/>
    <p:sldId id="1104" r:id="rId18"/>
    <p:sldId id="1105" r:id="rId19"/>
    <p:sldId id="1106" r:id="rId20"/>
    <p:sldId id="1107" r:id="rId21"/>
    <p:sldId id="1108" r:id="rId22"/>
    <p:sldId id="1110" r:id="rId23"/>
    <p:sldId id="1076" r:id="rId24"/>
    <p:sldId id="1112" r:id="rId2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99EAB1-08A1-B246-8EF4-42EE142B0A91}">
          <p14:sldIdLst>
            <p14:sldId id="402"/>
            <p14:sldId id="791"/>
            <p14:sldId id="1113"/>
            <p14:sldId id="1111"/>
            <p14:sldId id="1094"/>
            <p14:sldId id="1084"/>
            <p14:sldId id="1095"/>
            <p14:sldId id="1096"/>
            <p14:sldId id="1097"/>
            <p14:sldId id="1098"/>
            <p14:sldId id="1100"/>
            <p14:sldId id="1099"/>
            <p14:sldId id="1101"/>
            <p14:sldId id="1102"/>
            <p14:sldId id="1078"/>
            <p14:sldId id="1103"/>
            <p14:sldId id="1104"/>
            <p14:sldId id="1105"/>
            <p14:sldId id="1106"/>
            <p14:sldId id="1107"/>
            <p14:sldId id="1108"/>
            <p14:sldId id="1110"/>
            <p14:sldId id="1076"/>
            <p14:sldId id="1112"/>
          </p14:sldIdLst>
        </p14:section>
        <p14:section name="CPE Questions" id="{AE4546A0-D09A-7D49-BC52-F906142639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EFF"/>
    <a:srgbClr val="AB0000"/>
    <a:srgbClr val="014506"/>
    <a:srgbClr val="03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1" autoAdjust="0"/>
    <p:restoredTop sz="67564" autoAdjust="0"/>
  </p:normalViewPr>
  <p:slideViewPr>
    <p:cSldViewPr snapToGrid="0" snapToObjects="1">
      <p:cViewPr varScale="1">
        <p:scale>
          <a:sx n="86" d="100"/>
          <a:sy n="86" d="100"/>
        </p:scale>
        <p:origin x="22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1616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r">
              <a:defRPr sz="1200"/>
            </a:lvl1pPr>
          </a:lstStyle>
          <a:p>
            <a:fld id="{15C1D3AA-432E-B14A-AC8D-E82D1DCC8EBB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r">
              <a:defRPr sz="1200"/>
            </a:lvl1pPr>
          </a:lstStyle>
          <a:p>
            <a:fld id="{D9D1C54B-14C1-B64C-9057-53BF3EDD80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960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/>
          <a:lstStyle>
            <a:lvl1pPr algn="r">
              <a:defRPr sz="1200"/>
            </a:lvl1pPr>
          </a:lstStyle>
          <a:p>
            <a:fld id="{70D56542-EBCA-4A4A-A150-A1CC30DC9D7E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5" tIns="46243" rIns="92485" bIns="462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485" tIns="46243" rIns="92485" bIns="462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485" tIns="46243" rIns="92485" bIns="46243" rtlCol="0" anchor="b"/>
          <a:lstStyle>
            <a:lvl1pPr algn="r">
              <a:defRPr sz="1200"/>
            </a:lvl1pPr>
          </a:lstStyle>
          <a:p>
            <a:fld id="{5E53E8F9-92AE-C541-A8AC-4BE30C7A0A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17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74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31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79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72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260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7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3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641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45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918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39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93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78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1298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145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71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291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868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98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587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35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3E8F9-92AE-C541-A8AC-4BE30C7A0A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16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EB44-1E7C-354C-98CB-8472C55A9BA9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8DB92-164A-7347-A49D-A8D155A34FC8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7B68-4599-B242-8EC6-CB0F65395C4D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03C32-8065-274D-9491-08DE6B716D9C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D46AD-184D-3849-A2BC-2E728D695AF1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99AB-27B9-F840-86F9-C40B69F58B6C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44BBC-4CDE-264D-8CA4-BE658DAD3A06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989C-B2A6-0A4B-9D95-14498A59B2D4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A755-773E-6A41-BA1E-9735A58759D0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BDAD-E04D-5C4C-A382-8BD859A0A493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F072-65A3-4D47-BADC-269195F535F0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54D08-A402-A442-89EA-209FE5BD8856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CA6D88B-C375-F940-BBC2-3D13BC6D3D33}" type="datetime1">
              <a:rPr lang="en-US" smtClean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PAS LogoNoBackGround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37749"/>
            <a:ext cx="1292956" cy="8528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dalin@pcsanalysts.com" TargetMode="External"/><Relationship Id="rId2" Type="http://schemas.openxmlformats.org/officeDocument/2006/relationships/hyperlink" Target="mailto:dalin.error@outlook.com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752" y="2603373"/>
            <a:ext cx="8266495" cy="1815729"/>
          </a:xfrm>
        </p:spPr>
        <p:txBody>
          <a:bodyPr/>
          <a:lstStyle/>
          <a:p>
            <a:br>
              <a:rPr lang="en-US" b="1" i="1" dirty="0"/>
            </a:br>
            <a:br>
              <a:rPr lang="en-US" b="1" i="1" dirty="0"/>
            </a:br>
            <a:br>
              <a:rPr lang="en-US" b="1" i="1" dirty="0"/>
            </a:br>
            <a:r>
              <a:rPr lang="en-US" b="1" i="1" dirty="0"/>
              <a:t>COPAS DOCS:</a:t>
            </a:r>
            <a:br>
              <a:rPr lang="en-US" b="1" i="1" dirty="0"/>
            </a:br>
            <a:br>
              <a:rPr lang="en-US" sz="3200" b="1" i="1" dirty="0"/>
            </a:br>
            <a:r>
              <a:rPr lang="en-US" sz="2300" b="1" dirty="0"/>
              <a:t>What </a:t>
            </a:r>
            <a:r>
              <a:rPr lang="en-US" sz="2300" b="1" u="sng" dirty="0"/>
              <a:t>are</a:t>
            </a:r>
            <a:r>
              <a:rPr lang="en-US" sz="2300" b="1" dirty="0"/>
              <a:t> they? What </a:t>
            </a:r>
            <a:r>
              <a:rPr lang="en-US" sz="2300" b="1" u="sng" dirty="0"/>
              <a:t>aren’t</a:t>
            </a:r>
            <a:r>
              <a:rPr lang="en-US" sz="2300" b="1" dirty="0"/>
              <a:t> they? Why do we </a:t>
            </a:r>
            <a:r>
              <a:rPr lang="en-US" sz="2300" b="1" u="sng" dirty="0"/>
              <a:t>need</a:t>
            </a:r>
            <a:r>
              <a:rPr lang="en-US" sz="2300" b="1" dirty="0"/>
              <a:t> them?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5797" y="4700485"/>
            <a:ext cx="363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PASSA Presentation</a:t>
            </a:r>
          </a:p>
          <a:p>
            <a:pPr lvl="0" algn="ctr"/>
            <a:r>
              <a:rPr lang="en-US" sz="2000" b="1" i="1" dirty="0">
                <a:solidFill>
                  <a:schemeClr val="accent1">
                    <a:lumMod val="50000"/>
                  </a:schemeClr>
                </a:solidFill>
              </a:rPr>
              <a:t>January 25, 2022</a:t>
            </a:r>
          </a:p>
        </p:txBody>
      </p:sp>
      <p:pic>
        <p:nvPicPr>
          <p:cNvPr id="1026" name="Picture 2" descr="Fostering Digital Documents | Independent Banker">
            <a:extLst>
              <a:ext uri="{FF2B5EF4-FFF2-40B4-BE49-F238E27FC236}">
                <a16:creationId xmlns:a16="http://schemas.microsoft.com/office/drawing/2014/main" id="{4BE3410E-7711-4DF5-B8EC-DC9981656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94" y="4667369"/>
            <a:ext cx="3098918" cy="160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PAS San Antonio">
            <a:extLst>
              <a:ext uri="{FF2B5EF4-FFF2-40B4-BE49-F238E27FC236}">
                <a16:creationId xmlns:a16="http://schemas.microsoft.com/office/drawing/2014/main" id="{D9243B28-9441-4F4F-942F-DF4FEF61B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938" y="4569856"/>
            <a:ext cx="2195309" cy="181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TRODUCTION TO OIL AND GAS ACCOUNTING - CAFAC GHANA">
            <a:extLst>
              <a:ext uri="{FF2B5EF4-FFF2-40B4-BE49-F238E27FC236}">
                <a16:creationId xmlns:a16="http://schemas.microsoft.com/office/drawing/2014/main" id="{D33B87F6-281A-4767-964F-066DDB9CE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613" y="180844"/>
            <a:ext cx="3962774" cy="222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68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Who reviews the drafts?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Everyone!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Initiating and Affected Committees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National and Local Society meetings</a:t>
            </a:r>
            <a:endParaRPr lang="en-US" sz="23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Member Companies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Outside resources as needed (Attorneys, CPAs, etc.)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Review all; n</a:t>
            </a: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ot just the voting drafts!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3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are the drafts?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4343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Often forwarded by National Chairs to Local Societies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Members Section COPAS Website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Minutes, Presentations &amp; Drafts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Comments, summaries, responses and prior drafts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Warning!  Drafts (even voting drafts) are not final until approved!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Warning!  Drafts for review and comment only!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6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Approval – How and 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Leadership Handbook Sect 8 – Defined, 28-step process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Drafts/Comments/Reviews/Resolution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Docs represent c</a:t>
            </a: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onsensus, not total agreement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MF/MFM/MFI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Initiating (2/3), Affected (Maj), </a:t>
            </a:r>
            <a:r>
              <a:rPr lang="en-US" sz="2100" b="1" spc="-15" dirty="0" err="1">
                <a:latin typeface="+mj-lt"/>
                <a:ea typeface="Times New Roman" panose="02020603050405020304" pitchFamily="18" charset="0"/>
              </a:rPr>
              <a:t>BoD</a:t>
            </a: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 (Maj), Council (2/3)</a:t>
            </a:r>
            <a:endParaRPr lang="en-US" sz="2000" b="1" spc="-15" dirty="0"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a typeface="Times New Roman" panose="02020603050405020304" pitchFamily="18" charset="0"/>
              </a:rPr>
              <a:t>AG/AGA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ea typeface="Times New Roman" panose="02020603050405020304" pitchFamily="18" charset="0"/>
              </a:rPr>
              <a:t>Initiating/Affected (Maj), </a:t>
            </a:r>
            <a:r>
              <a:rPr lang="en-US" sz="2100" b="1" spc="-15" dirty="0" err="1">
                <a:ea typeface="Times New Roman" panose="02020603050405020304" pitchFamily="18" charset="0"/>
              </a:rPr>
              <a:t>BoD</a:t>
            </a:r>
            <a:r>
              <a:rPr lang="en-US" sz="2100" b="1" spc="-15" dirty="0">
                <a:ea typeface="Times New Roman" panose="02020603050405020304" pitchFamily="18" charset="0"/>
              </a:rPr>
              <a:t>/Council (Maj)</a:t>
            </a:r>
            <a:endParaRPr lang="en-US" sz="2000" b="1" spc="-15" dirty="0"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a typeface="Times New Roman" panose="02020603050405020304" pitchFamily="18" charset="0"/>
              </a:rPr>
              <a:t>TR/TRA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ea typeface="Times New Roman" panose="02020603050405020304" pitchFamily="18" charset="0"/>
              </a:rPr>
              <a:t>Initiating/Affected (Maj), </a:t>
            </a:r>
            <a:r>
              <a:rPr lang="en-US" sz="2100" b="1" spc="-15" dirty="0" err="1">
                <a:ea typeface="Times New Roman" panose="02020603050405020304" pitchFamily="18" charset="0"/>
              </a:rPr>
              <a:t>BoD</a:t>
            </a:r>
            <a:r>
              <a:rPr lang="en-US" sz="2100" b="1" spc="-15" dirty="0">
                <a:ea typeface="Times New Roman" panose="02020603050405020304" pitchFamily="18" charset="0"/>
              </a:rPr>
              <a:t> (Maj)</a:t>
            </a:r>
            <a:endParaRPr lang="en-US" sz="2000" b="1" spc="-15" dirty="0">
              <a:ea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2100" b="1" spc="-15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are the Final Docs?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 err="1">
                <a:latin typeface="+mj-lt"/>
                <a:ea typeface="Times New Roman" panose="02020603050405020304" pitchFamily="18" charset="0"/>
              </a:rPr>
              <a:t>ePublications</a:t>
            </a: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 Section - COPAS Website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Paid Subscription Only!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Individual ($1,600 setup &amp; $350/year March 31)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Corporate ($7,500 setup &amp; $1,750/year March 31)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COPAS members receive a 50% Discount!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 err="1">
                <a:latin typeface="+mj-lt"/>
                <a:ea typeface="Times New Roman" panose="02020603050405020304" pitchFamily="18" charset="0"/>
              </a:rPr>
              <a:t>ePubs</a:t>
            </a: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 searchable across all docs by word or phrase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Warning! Prior copies (CD, Print, PDF) are not current &amp; </a:t>
            </a:r>
            <a:r>
              <a:rPr lang="en-US" sz="2300" b="1" i="1" u="sng" spc="-15" dirty="0">
                <a:latin typeface="+mj-lt"/>
                <a:ea typeface="Times New Roman" panose="02020603050405020304" pitchFamily="18" charset="0"/>
              </a:rPr>
              <a:t>NOT LEGAL for sharing, distribution or use.</a:t>
            </a:r>
            <a:endParaRPr lang="en-US" sz="2300" b="1" spc="-15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3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“Aren’t” COPAS Docs?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a typeface="Times New Roman" panose="02020603050405020304" pitchFamily="18" charset="0"/>
              </a:rPr>
              <a:t>COPAS Docs are intended to be useful, vetted guidelines and interpretations for common industry accounting issues and challenges.  They are codified “rules for the sandbox” from reliable sources.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300" b="1" spc="-15" dirty="0"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COPAS Documents are </a:t>
            </a:r>
            <a:r>
              <a:rPr lang="en-US" sz="2300" b="1" u="sng" spc="-15" dirty="0">
                <a:latin typeface="+mj-lt"/>
                <a:ea typeface="Times New Roman" panose="02020603050405020304" pitchFamily="18" charset="0"/>
              </a:rPr>
              <a:t>NOT</a:t>
            </a: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FASB Standards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GAAP (necessarily)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Legally enforceable (although compelling)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Contractual (usually)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All-inclusive (works in progress)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Contractually Superseding (minds still need to meet)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7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are some COPAS Doc MVPs?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9250" lvl="1" indent="0" algn="ctr">
              <a:buNone/>
            </a:pPr>
            <a:r>
              <a:rPr lang="en-US" sz="3200" b="1" u="sng" dirty="0"/>
              <a:t>Accounting Guidelines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AG-6</a:t>
            </a:r>
            <a:r>
              <a:rPr lang="en-US" sz="2400" dirty="0"/>
              <a:t> (Oil Accounting Manual)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AG-15</a:t>
            </a:r>
            <a:r>
              <a:rPr lang="en-US" sz="2400" dirty="0"/>
              <a:t> (Gas Accounting Manual)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AG-9</a:t>
            </a:r>
            <a:r>
              <a:rPr lang="en-US" sz="2400" dirty="0"/>
              <a:t> (Vendor Audits)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AG-19</a:t>
            </a:r>
            <a:r>
              <a:rPr lang="en-US" sz="2400" dirty="0"/>
              <a:t> (Expenditure Audit Protocols)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AG-21</a:t>
            </a:r>
            <a:r>
              <a:rPr lang="en-US" sz="2400" dirty="0"/>
              <a:t> (Revenue Audit Protocols)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AG-24</a:t>
            </a:r>
            <a:r>
              <a:rPr lang="en-US" sz="2400" dirty="0"/>
              <a:t> (Accounting Procedure Deviations)</a:t>
            </a:r>
          </a:p>
          <a:p>
            <a:pPr lvl="1">
              <a:buBlip>
                <a:blip r:embed="rId3"/>
              </a:buBlip>
            </a:pPr>
            <a:r>
              <a:rPr lang="en-US" sz="2400" b="1" dirty="0"/>
              <a:t>AG-29</a:t>
            </a:r>
            <a:r>
              <a:rPr lang="en-US" sz="2400" dirty="0"/>
              <a:t> (Shared Well Pad Cost Allocations)</a:t>
            </a:r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28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are some COPAS Doc MVPs?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37552"/>
          </a:xfrm>
        </p:spPr>
        <p:txBody>
          <a:bodyPr>
            <a:normAutofit lnSpcReduction="10000"/>
          </a:bodyPr>
          <a:lstStyle/>
          <a:p>
            <a:pPr marL="349250" lvl="1" indent="0" algn="ctr">
              <a:buNone/>
            </a:pPr>
            <a:r>
              <a:rPr lang="en-US" sz="2400" b="1" u="sng" dirty="0"/>
              <a:t>Model Form Interpretations</a:t>
            </a:r>
          </a:p>
          <a:p>
            <a:pPr marL="349250" lvl="1" indent="0" algn="ctr">
              <a:buNone/>
            </a:pPr>
            <a:endParaRPr lang="en-US" sz="2000" b="1" u="sng" dirty="0"/>
          </a:p>
          <a:p>
            <a:pPr lvl="1">
              <a:buBlip>
                <a:blip r:embed="rId3"/>
              </a:buBlip>
            </a:pPr>
            <a:r>
              <a:rPr lang="en-US" b="1" dirty="0"/>
              <a:t>MFI-17, 39, 51, 53</a:t>
            </a:r>
            <a:r>
              <a:rPr lang="en-US" dirty="0"/>
              <a:t> (AP Interpretation)</a:t>
            </a:r>
          </a:p>
          <a:p>
            <a:pPr lvl="2">
              <a:buBlip>
                <a:blip r:embed="rId3"/>
              </a:buBlip>
            </a:pPr>
            <a:r>
              <a:rPr lang="en-US" dirty="0"/>
              <a:t>MFs 1984, 1998, 2005, 2012 (Deepwater), or whatever MF applies… 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MFI-21</a:t>
            </a:r>
            <a:r>
              <a:rPr lang="en-US" dirty="0"/>
              <a:t> (Overhead Principles)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MFI-38</a:t>
            </a:r>
            <a:r>
              <a:rPr lang="en-US" dirty="0"/>
              <a:t> (Materials Manual)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MFI-40</a:t>
            </a:r>
            <a:r>
              <a:rPr lang="en-US" dirty="0"/>
              <a:t> (24-Month Adjustment Period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MFI-45</a:t>
            </a:r>
            <a:r>
              <a:rPr lang="en-US" dirty="0"/>
              <a:t> (Offshore Marine and Aircraft Allocations)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MFI-48</a:t>
            </a:r>
            <a:r>
              <a:rPr lang="en-US" dirty="0"/>
              <a:t> (Application &amp; Calculation of Overhead)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MFI-56</a:t>
            </a:r>
            <a:r>
              <a:rPr lang="en-US" dirty="0"/>
              <a:t> (Rig-Related Costs)</a:t>
            </a:r>
          </a:p>
          <a:p>
            <a:pPr lvl="1">
              <a:buBlip>
                <a:blip r:embed="rId3"/>
              </a:buBlip>
            </a:pPr>
            <a:r>
              <a:rPr lang="en-US" b="1" dirty="0"/>
              <a:t>MFI-57</a:t>
            </a:r>
            <a:r>
              <a:rPr lang="en-US" dirty="0"/>
              <a:t> (Remote Technology Centers)</a:t>
            </a:r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215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are some COPAS Doc MVPs?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9250" lvl="1" indent="0" algn="ctr">
              <a:buNone/>
            </a:pPr>
            <a:r>
              <a:rPr lang="en-US" sz="2400" b="1" u="sng" dirty="0" err="1"/>
              <a:t>Dalin’s</a:t>
            </a:r>
            <a:r>
              <a:rPr lang="en-US" sz="2400" b="1" u="sng" dirty="0"/>
              <a:t> Lucky Seven!</a:t>
            </a:r>
          </a:p>
          <a:p>
            <a:pPr lvl="1">
              <a:buBlip>
                <a:blip r:embed="rId3"/>
              </a:buBlip>
            </a:pPr>
            <a:endParaRPr lang="en-US" i="1" dirty="0"/>
          </a:p>
          <a:p>
            <a:pPr lvl="1">
              <a:buBlip>
                <a:blip r:embed="rId3"/>
              </a:buBlip>
            </a:pPr>
            <a:r>
              <a:rPr lang="en-US" b="1" i="1" dirty="0"/>
              <a:t>AG-19 – Expenditure Audit Protocols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Complete sandbox breakdown on expenditure audits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Planning, initiating, arranging, conducting, reporting, resolving 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AG-24 – Accounting Procedure Deviations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Guidelines to request deviations on chargeability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AFEs or letter agreements, key inclusions, examples 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MFI-38 – Materials Manual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Combines multiple older references into one-stop-shop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Categorizing, pricing, disposition, loading, unloading, hauling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Helped write this one!</a:t>
            </a:r>
          </a:p>
          <a:p>
            <a:pPr marL="685800" lvl="2" indent="0">
              <a:buNone/>
            </a:pPr>
            <a:endParaRPr lang="en-US" b="1" i="1" dirty="0"/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are some COPAS Doc MVPs?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444531"/>
            <a:ext cx="8042276" cy="4668169"/>
          </a:xfrm>
        </p:spPr>
        <p:txBody>
          <a:bodyPr>
            <a:normAutofit fontScale="85000" lnSpcReduction="20000"/>
          </a:bodyPr>
          <a:lstStyle/>
          <a:p>
            <a:pPr marL="349250" lvl="1" indent="0" algn="ctr">
              <a:buNone/>
            </a:pPr>
            <a:r>
              <a:rPr lang="en-US" sz="2400" b="1" u="sng" dirty="0" err="1"/>
              <a:t>Dalin’s</a:t>
            </a:r>
            <a:r>
              <a:rPr lang="en-US" sz="2400" b="1" u="sng" dirty="0"/>
              <a:t> Lucky Seven (Continued)!</a:t>
            </a:r>
          </a:p>
          <a:p>
            <a:pPr marL="349250" lvl="1" indent="0" algn="ctr">
              <a:buNone/>
            </a:pPr>
            <a:endParaRPr lang="en-US" sz="2100" b="1" u="sng" dirty="0"/>
          </a:p>
          <a:p>
            <a:pPr lvl="1">
              <a:buBlip>
                <a:blip r:embed="rId3"/>
              </a:buBlip>
            </a:pPr>
            <a:r>
              <a:rPr lang="en-US" b="1" i="1" dirty="0"/>
              <a:t>MFI-45 – Offshore Marine &amp; Aircraft Allocations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The bible for allocations methodology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Allocation litmus tests, multiplicity of examples, excellent glossary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MFI-51 – 2005 COPAS Accounting Procedure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Detailed guidance on COPAS’s recommended land/shelf form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Directly interpretive on all five major sections of the AP 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MFI-53 – Deepwater Accounting Procedure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Detailed guidance on COPAS’s recommended offshore form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Differences from prior forms, including overhead and chargeability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Explains interdependencies with AAPL 810-2007 Offshore JOA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MFI-57 – Remote Technology Centers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Defines nature, purpose and chargeability across all APs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Key to understanding chargeability of the facility labor</a:t>
            </a:r>
          </a:p>
          <a:p>
            <a:pPr lvl="3">
              <a:buBlip>
                <a:blip r:embed="rId3"/>
              </a:buBlip>
            </a:pPr>
            <a:r>
              <a:rPr lang="en-US" sz="1600" dirty="0"/>
              <a:t>Helped write this one, too!</a:t>
            </a:r>
          </a:p>
          <a:p>
            <a:pPr lvl="3">
              <a:buBlip>
                <a:blip r:embed="rId3"/>
              </a:buBlip>
            </a:pPr>
            <a:endParaRPr lang="en-US" sz="1600" dirty="0"/>
          </a:p>
          <a:p>
            <a:pPr lvl="3">
              <a:buBlip>
                <a:blip r:embed="rId3"/>
              </a:buBlip>
            </a:pPr>
            <a:endParaRPr lang="en-US" sz="1600" dirty="0"/>
          </a:p>
          <a:p>
            <a:pPr marL="685800" lvl="2" indent="0">
              <a:buNone/>
            </a:pPr>
            <a:endParaRPr lang="en-US" b="1" i="1" dirty="0"/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Most Recent Publications</a:t>
            </a:r>
            <a:br>
              <a:rPr lang="en-US" sz="4000" dirty="0"/>
            </a:br>
            <a:r>
              <a:rPr lang="en-US" sz="3600" dirty="0"/>
              <a:t>(Approved and In-Process)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Blip>
                <a:blip r:embed="rId3"/>
              </a:buBlip>
            </a:pPr>
            <a:endParaRPr lang="en-US" b="1" i="1" dirty="0"/>
          </a:p>
          <a:p>
            <a:pPr lvl="1">
              <a:buBlip>
                <a:blip r:embed="rId3"/>
              </a:buBlip>
            </a:pPr>
            <a:r>
              <a:rPr lang="en-US" b="1" i="1" dirty="0"/>
              <a:t>MFI-57 – Remote Technology Centers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Approved April 2021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MF-X – COPAS 202X Model Form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MFI-XX – COPAS 202X Model Form Interpretation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Form for land/shale/shelf wells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Did not pass Committee vote in Fall 2021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Anticipated for new Committee vote in Spring 2022 with Council Approval in Fall 2022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MFI-40 – 24-Month Adjustment Period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Seeks to define what constitutes “First time charge”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Draft 1 submitted August 2021 and comments received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On temporary hiatus to focus attention on new AP</a:t>
            </a:r>
          </a:p>
          <a:p>
            <a:pPr lvl="2">
              <a:buBlip>
                <a:blip r:embed="rId3"/>
              </a:buBlip>
            </a:pPr>
            <a:r>
              <a:rPr lang="en-US" sz="1800" dirty="0"/>
              <a:t>Must be brought to current COPAS document standards</a:t>
            </a:r>
          </a:p>
          <a:p>
            <a:pPr marL="685800" lvl="2" indent="0">
              <a:buNone/>
            </a:pPr>
            <a:endParaRPr lang="en-US" b="1" i="1" dirty="0"/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4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this guy?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573048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3"/>
              </a:buBlip>
            </a:pPr>
            <a:endParaRPr lang="en-US" sz="2300" dirty="0"/>
          </a:p>
          <a:p>
            <a:pPr>
              <a:buBlip>
                <a:blip r:embed="rId3"/>
              </a:buBlip>
            </a:pPr>
            <a:r>
              <a:rPr lang="en-US" sz="2300" dirty="0"/>
              <a:t>Dalin Error - In the industry since 1997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Currently President of PCS, Inc. in Houston, Texas.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PASH/COPAS member since 2001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COPAS President for 2022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COPAS Energy Education Instructor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Participated in numerous document drafts and teams</a:t>
            </a:r>
            <a:endParaRPr lang="en-US" sz="2000" dirty="0"/>
          </a:p>
          <a:p>
            <a:pPr lvl="1">
              <a:buBlip>
                <a:blip r:embed="rId3"/>
              </a:buBlip>
            </a:pPr>
            <a:endParaRPr lang="en-US" sz="2000" dirty="0"/>
          </a:p>
          <a:p>
            <a:pPr marL="3492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9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653" y="3657601"/>
            <a:ext cx="8416925" cy="977336"/>
          </a:xfrm>
        </p:spPr>
        <p:txBody>
          <a:bodyPr anchor="b">
            <a:normAutofit/>
          </a:bodyPr>
          <a:lstStyle/>
          <a:p>
            <a:r>
              <a:rPr lang="en-US" sz="4000" dirty="0"/>
              <a:t>So What Comes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1470025"/>
          </a:xfrm>
        </p:spPr>
        <p:txBody>
          <a:bodyPr>
            <a:normAutofit/>
          </a:bodyPr>
          <a:lstStyle/>
          <a:p>
            <a:pPr lvl="1" algn="l">
              <a:buBlip>
                <a:blip r:embed="rId3"/>
              </a:buBlip>
            </a:pPr>
            <a:r>
              <a:rPr lang="en-US" sz="1800" b="1" i="1" dirty="0"/>
              <a:t>Familiarize yourself with the COPAS Documents</a:t>
            </a:r>
          </a:p>
          <a:p>
            <a:pPr lvl="1" algn="l">
              <a:buBlip>
                <a:blip r:embed="rId3"/>
              </a:buBlip>
            </a:pPr>
            <a:r>
              <a:rPr lang="en-US" sz="1800" b="1" i="1" dirty="0"/>
              <a:t>Identify your “pain points” in accounting; is there a doc for that?</a:t>
            </a:r>
          </a:p>
          <a:p>
            <a:pPr lvl="1" algn="l">
              <a:buBlip>
                <a:blip r:embed="rId3"/>
              </a:buBlip>
            </a:pPr>
            <a:r>
              <a:rPr lang="en-US" sz="1800" b="1" i="1" dirty="0"/>
              <a:t>Read the drafts and offer (timely, meaningful) comments</a:t>
            </a:r>
          </a:p>
          <a:p>
            <a:pPr lvl="1" algn="l">
              <a:buBlip>
                <a:blip r:embed="rId3"/>
              </a:buBlip>
            </a:pPr>
            <a:r>
              <a:rPr lang="en-US" sz="1800" b="1" i="1" dirty="0"/>
              <a:t>Volunteer to serve on a drafting committee.</a:t>
            </a:r>
          </a:p>
          <a:p>
            <a:pPr marL="685800" lvl="2" indent="0">
              <a:buNone/>
            </a:pPr>
            <a:endParaRPr lang="en-US" sz="1800" b="1" i="1" dirty="0"/>
          </a:p>
          <a:p>
            <a:pPr lvl="2">
              <a:buBlip>
                <a:blip r:embed="rId3"/>
              </a:buBlip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7F5CE407-6216-4202-80E4-A30DC2F709B2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  <p:pic>
        <p:nvPicPr>
          <p:cNvPr id="2050" name="Picture 2" descr="Neil Armstrong Quote: &quot;Research is creating new knowledge ...">
            <a:extLst>
              <a:ext uri="{FF2B5EF4-FFF2-40B4-BE49-F238E27FC236}">
                <a16:creationId xmlns:a16="http://schemas.microsoft.com/office/drawing/2014/main" id="{835A1465-6686-4137-A74C-B58F072083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87" b="20019"/>
          <a:stretch/>
        </p:blipFill>
        <p:spPr bwMode="auto">
          <a:xfrm>
            <a:off x="370980" y="363537"/>
            <a:ext cx="7122131" cy="2836861"/>
          </a:xfrm>
          <a:prstGeom prst="rect">
            <a:avLst/>
          </a:prstGeom>
          <a:noFill/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34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Summary Takeaways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Blip>
                <a:blip r:embed="rId3"/>
              </a:buBlip>
            </a:pPr>
            <a:endParaRPr lang="en-US" b="1" i="1" dirty="0"/>
          </a:p>
          <a:p>
            <a:pPr lvl="1">
              <a:buBlip>
                <a:blip r:embed="rId3"/>
              </a:buBlip>
            </a:pPr>
            <a:r>
              <a:rPr lang="en-US" b="1" i="1" dirty="0"/>
              <a:t>COPAS Documents are a researched, peer-reviewed, vetted source of industry accounting information.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COPAS Documents are originated, developed, drafted, reviewed and approved by COPAS members.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Development or modification of a document arises from industry need.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There are different tiers of documents, including MFs, MFMs, MFIs, AGs and TRs.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Document approval is more onerous for COPAS Interpretations than for Guidelines.</a:t>
            </a:r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3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15AAA-AE24-3B44-BADE-02334918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Summary Takeaways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1B27F-1B33-7E4C-B933-9ADBFE7BE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Blip>
                <a:blip r:embed="rId3"/>
              </a:buBlip>
            </a:pPr>
            <a:endParaRPr lang="en-US" b="1" i="1" dirty="0"/>
          </a:p>
          <a:p>
            <a:pPr lvl="1">
              <a:buBlip>
                <a:blip r:embed="rId3"/>
              </a:buBlip>
            </a:pPr>
            <a:r>
              <a:rPr lang="en-US" b="1" i="1" dirty="0"/>
              <a:t>Draft documents are generally shared by Committee, but they can always be accessed on COPAS.org in the Members section.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Two new documents are currently in process – a new Accounting Procedure (with Interpretation) and a modification of MFI-40.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To stay relevant, we must stay current.  What comes next?  How can you help?</a:t>
            </a:r>
          </a:p>
          <a:p>
            <a:pPr lvl="1">
              <a:buBlip>
                <a:blip r:embed="rId3"/>
              </a:buBlip>
            </a:pPr>
            <a:r>
              <a:rPr lang="en-US" b="1" i="1" dirty="0"/>
              <a:t>You need COPAS; COPAS needs you.  There is no Document Fairy; nothing is created in a vacuum.</a:t>
            </a:r>
          </a:p>
          <a:p>
            <a:pPr lvl="2">
              <a:buBlip>
                <a:blip r:embed="rId3"/>
              </a:buBlip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21908-BD29-8D49-9EDA-BEA64874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7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6446" y="1613648"/>
            <a:ext cx="3639391" cy="2420470"/>
          </a:xfrm>
        </p:spPr>
        <p:txBody>
          <a:bodyPr/>
          <a:lstStyle/>
          <a:p>
            <a:r>
              <a:rPr lang="en-US" dirty="0"/>
              <a:t>Address Participant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 descr="Question Mark guy.png">
            <a:extLst>
              <a:ext uri="{FF2B5EF4-FFF2-40B4-BE49-F238E27FC236}">
                <a16:creationId xmlns:a16="http://schemas.microsoft.com/office/drawing/2014/main" id="{137223C9-04B0-224F-9DBA-6F2EFD53F2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16327" y1="14959" x2="16327" y2="14959"/>
                        <a14:foregroundMark x1="75714" y1="14344" x2="75714" y2="14344"/>
                        <a14:foregroundMark x1="13673" y1="72541" x2="13673" y2="72541"/>
                        <a14:foregroundMark x1="63265" y1="81557" x2="63265" y2="81557"/>
                        <a14:foregroundMark x1="88367" y1="77869" x2="88367" y2="77869"/>
                        <a14:foregroundMark x1="83673" y1="81967" x2="83673" y2="819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81" y="528829"/>
            <a:ext cx="5121911" cy="5101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65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C197D-4FD5-4718-9FE2-E148E5619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718" y="2994240"/>
            <a:ext cx="8056563" cy="1362075"/>
          </a:xfrm>
        </p:spPr>
        <p:txBody>
          <a:bodyPr/>
          <a:lstStyle/>
          <a:p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r>
              <a:rPr lang="en-US" sz="4400" b="1" dirty="0"/>
              <a:t>Dalin T. Error</a:t>
            </a:r>
            <a:br>
              <a:rPr lang="en-US" sz="4400" dirty="0"/>
            </a:br>
            <a:r>
              <a:rPr lang="en-US" sz="2000" dirty="0">
                <a:hlinkClick r:id="rId2"/>
              </a:rPr>
              <a:t>dalin.error@outlook.com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dalin@pcsanalysts.com</a:t>
            </a:r>
            <a:br>
              <a:rPr lang="en-US" sz="2000" dirty="0"/>
            </a:br>
            <a:r>
              <a:rPr lang="en-US" sz="2000" dirty="0" err="1"/>
              <a:t>Wrk</a:t>
            </a:r>
            <a:r>
              <a:rPr lang="en-US" sz="2000" dirty="0"/>
              <a:t>: 713-978-7040</a:t>
            </a:r>
            <a:br>
              <a:rPr lang="en-US" sz="2000" dirty="0"/>
            </a:br>
            <a:r>
              <a:rPr lang="en-US" sz="2000" dirty="0"/>
              <a:t>Mob: 832-541.8630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2514B-B4BA-4205-B462-4C2402587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095A0F-E143-4238-8DE2-5E60DC1453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22" y="164586"/>
            <a:ext cx="2285593" cy="73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692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Dalin’s</a:t>
            </a:r>
            <a:br>
              <a:rPr lang="en-US" dirty="0"/>
            </a:br>
            <a:r>
              <a:rPr lang="en-US" dirty="0"/>
              <a:t>COPAS Docs Story?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3573048"/>
          </a:xfrm>
        </p:spPr>
        <p:txBody>
          <a:bodyPr>
            <a:normAutofit fontScale="70000" lnSpcReduction="20000"/>
          </a:bodyPr>
          <a:lstStyle/>
          <a:p>
            <a:pPr>
              <a:buBlip>
                <a:blip r:embed="rId3"/>
              </a:buBlip>
            </a:pPr>
            <a:endParaRPr lang="en-US" sz="2300" dirty="0"/>
          </a:p>
          <a:p>
            <a:pPr>
              <a:buBlip>
                <a:blip r:embed="rId3"/>
              </a:buBlip>
            </a:pPr>
            <a:r>
              <a:rPr lang="en-US" sz="2300" dirty="0"/>
              <a:t>Taught School From 1991-1996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Career Change – Law?  Sales?  </a:t>
            </a:r>
            <a:r>
              <a:rPr lang="en-US" sz="2300" u="sng" dirty="0"/>
              <a:t>NOT</a:t>
            </a:r>
            <a:r>
              <a:rPr lang="en-US" sz="2300" dirty="0"/>
              <a:t> Accounting!</a:t>
            </a:r>
          </a:p>
          <a:p>
            <a:pPr>
              <a:buBlip>
                <a:blip r:embed="rId3"/>
              </a:buBlip>
            </a:pPr>
            <a:r>
              <a:rPr lang="en-US" sz="2300" i="1" dirty="0"/>
              <a:t>1998 - William R. Davis III, CPA</a:t>
            </a:r>
            <a:r>
              <a:rPr lang="en-US" sz="2300" dirty="0"/>
              <a:t> – Back to School</a:t>
            </a:r>
            <a:endParaRPr lang="en-US" sz="2300" i="1" dirty="0"/>
          </a:p>
          <a:p>
            <a:pPr>
              <a:buBlip>
                <a:blip r:embed="rId3"/>
              </a:buBlip>
            </a:pPr>
            <a:r>
              <a:rPr lang="en-US" sz="2300" dirty="0"/>
              <a:t>Independent Study - COPAS Documents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Find Your Own Answers; Return &amp; Report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Who Wrote This Stuff…?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MFI-47</a:t>
            </a:r>
            <a:r>
              <a:rPr lang="en-US" sz="2300" i="1" dirty="0"/>
              <a:t> – Overhead Rate Adjustments (April 2001)</a:t>
            </a:r>
            <a:endParaRPr lang="en-US" sz="2300" dirty="0"/>
          </a:p>
          <a:p>
            <a:pPr lvl="1">
              <a:buBlip>
                <a:blip r:embed="rId3"/>
              </a:buBlip>
            </a:pPr>
            <a:endParaRPr lang="en-US" sz="2000" dirty="0"/>
          </a:p>
          <a:p>
            <a:pPr marL="3492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8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&amp;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endParaRPr lang="en-US" sz="2300" dirty="0"/>
          </a:p>
          <a:p>
            <a:pPr>
              <a:buBlip>
                <a:blip r:embed="rId3"/>
              </a:buBlip>
            </a:pPr>
            <a:r>
              <a:rPr lang="en-US" sz="2300" dirty="0"/>
              <a:t>Review the types and purpose of COPAS Documents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Synthesize processes and procedures in development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Understand how to access the COPAS Documents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Identify/summarize key, recent and current documents</a:t>
            </a:r>
          </a:p>
          <a:p>
            <a:pPr>
              <a:buBlip>
                <a:blip r:embed="rId3"/>
              </a:buBlip>
            </a:pPr>
            <a:r>
              <a:rPr lang="en-US" sz="2300" dirty="0"/>
              <a:t>Evaluate what comes next and how to be a part</a:t>
            </a:r>
            <a:endParaRPr lang="en-US" sz="2000" dirty="0"/>
          </a:p>
          <a:p>
            <a:pPr lvl="1">
              <a:buBlip>
                <a:blip r:embed="rId3"/>
              </a:buBlip>
            </a:pPr>
            <a:endParaRPr lang="en-US" sz="2000" dirty="0"/>
          </a:p>
          <a:p>
            <a:pPr marL="3492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7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675467"/>
          </a:xfrm>
        </p:spPr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en-US" dirty="0"/>
              <a:t>Why do we need COPAS Documents?</a:t>
            </a:r>
          </a:p>
          <a:p>
            <a:pPr>
              <a:buBlip>
                <a:blip r:embed="rId3"/>
              </a:buBlip>
            </a:pPr>
            <a:r>
              <a:rPr lang="en-US" dirty="0"/>
              <a:t>Where do Documents originate?</a:t>
            </a:r>
          </a:p>
          <a:p>
            <a:pPr>
              <a:buBlip>
                <a:blip r:embed="rId3"/>
              </a:buBlip>
            </a:pPr>
            <a:r>
              <a:rPr lang="en-US" dirty="0"/>
              <a:t>What Publication Categories apply?</a:t>
            </a:r>
          </a:p>
          <a:p>
            <a:pPr>
              <a:buBlip>
                <a:blip r:embed="rId3"/>
              </a:buBlip>
            </a:pPr>
            <a:r>
              <a:rPr lang="en-US" dirty="0"/>
              <a:t>Who drafts the Documents?</a:t>
            </a:r>
          </a:p>
          <a:p>
            <a:pPr>
              <a:buBlip>
                <a:blip r:embed="rId3"/>
              </a:buBlip>
            </a:pPr>
            <a:r>
              <a:rPr lang="en-US" dirty="0"/>
              <a:t>Who reviews the drafts?</a:t>
            </a:r>
          </a:p>
          <a:p>
            <a:pPr>
              <a:buBlip>
                <a:blip r:embed="rId3"/>
              </a:buBlip>
            </a:pPr>
            <a:r>
              <a:rPr lang="en-US" dirty="0"/>
              <a:t>Where do I find the draft Documents?</a:t>
            </a:r>
          </a:p>
          <a:p>
            <a:pPr>
              <a:buBlip>
                <a:blip r:embed="rId3"/>
              </a:buBlip>
            </a:pPr>
            <a:r>
              <a:rPr lang="en-US" dirty="0"/>
              <a:t>How and when are drafts approved?</a:t>
            </a:r>
          </a:p>
          <a:p>
            <a:pPr>
              <a:buBlip>
                <a:blip r:embed="rId3"/>
              </a:buBlip>
            </a:pPr>
            <a:r>
              <a:rPr lang="en-US" dirty="0"/>
              <a:t>Where do I find the final documents?</a:t>
            </a:r>
          </a:p>
          <a:p>
            <a:pPr marL="0" indent="0">
              <a:buNone/>
            </a:pPr>
            <a:endParaRPr lang="en-US" dirty="0"/>
          </a:p>
          <a:p>
            <a:pPr marL="34925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Why do we need the Docs?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a typeface="Times New Roman" panose="02020603050405020304" pitchFamily="18" charset="0"/>
              </a:rPr>
              <a:t>February 1961 – COPAS Formed; Stronger as one!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COPAS Mission Statement:</a:t>
            </a:r>
            <a:r>
              <a:rPr lang="en-US" sz="2300" spc="-15" dirty="0">
                <a:effectLst/>
                <a:latin typeface="+mj-lt"/>
                <a:ea typeface="Times New Roman" panose="02020603050405020304" pitchFamily="18" charset="0"/>
              </a:rPr>
              <a:t> “</a:t>
            </a:r>
            <a:r>
              <a:rPr lang="en-US" sz="2300" i="1" spc="-15" dirty="0">
                <a:effectLst/>
                <a:latin typeface="+mj-lt"/>
                <a:ea typeface="Times New Roman" panose="02020603050405020304" pitchFamily="18" charset="0"/>
              </a:rPr>
              <a:t>COPAS provides expertise for the oil and gas industry through the development of Model Form Accounting Procedures, publications, and education.  We are a forum for the active exchange of ideas which result in innovative business and accounting solutions.”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The industry needs a source; COPAS is the source.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</a:rPr>
              <a:t>Sandbox rules (Logic, Thoughtfulness, Experience).</a:t>
            </a:r>
            <a:endParaRPr lang="en-US" sz="23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5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do Docs originate?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It’s not </a:t>
            </a: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the Document Fairy, and it’s not a vacuum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No paid professionals; volunteer, service-based organization.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Some Key Starting Points: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effectLst/>
                <a:latin typeface="+mj-lt"/>
                <a:ea typeface="Times New Roman" panose="02020603050405020304" pitchFamily="18" charset="0"/>
              </a:rPr>
              <a:t>What is going on in the industry?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  <a:ea typeface="Times New Roman" panose="02020603050405020304" pitchFamily="18" charset="0"/>
              </a:rPr>
              <a:t>What challenges are accountants facing?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effectLst/>
                <a:latin typeface="+mj-lt"/>
                <a:ea typeface="Times New Roman" panose="02020603050405020304" pitchFamily="18" charset="0"/>
              </a:rPr>
              <a:t>Emerging Issues topics (Audit Subcommittee)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2100" b="1" spc="-15" dirty="0">
                <a:latin typeface="+mj-lt"/>
              </a:rPr>
              <a:t>Committees – Initiating and Affected?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6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 Publication Category?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Prior to 2007 – Bulletins and Interpretations</a:t>
            </a:r>
            <a:endParaRPr lang="en-US" sz="23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Now -- MF, MFM, MFI, AG (Council approves) and TR (</a:t>
            </a:r>
            <a:r>
              <a:rPr lang="en-US" sz="2300" b="1" spc="-15" dirty="0" err="1">
                <a:latin typeface="+mj-lt"/>
                <a:ea typeface="Times New Roman" panose="02020603050405020304" pitchFamily="18" charset="0"/>
              </a:rPr>
              <a:t>BoD</a:t>
            </a: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 approves)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Purpose of the document?</a:t>
            </a:r>
            <a:endParaRPr lang="en-US" sz="23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</a:rPr>
              <a:t>Interpreting contractual language?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</a:rPr>
              <a:t>Entirely new or adapt existing?</a:t>
            </a:r>
            <a:endParaRPr lang="en-US" sz="23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</a:rPr>
              <a:t>Committee proposes, then </a:t>
            </a:r>
            <a:r>
              <a:rPr lang="en-US" sz="2300" b="1" spc="-15" dirty="0" err="1">
                <a:latin typeface="+mj-lt"/>
              </a:rPr>
              <a:t>BoD</a:t>
            </a:r>
            <a:r>
              <a:rPr lang="en-US" sz="2300" b="1" spc="-15" dirty="0">
                <a:latin typeface="+mj-lt"/>
              </a:rPr>
              <a:t> approves project (Majority vote)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9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0DCA-2FE5-4995-ADEC-EA7E80768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Who drafts the Document?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62B17-AD85-4454-A887-F0E97C8AB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88400"/>
            <a:ext cx="8042276" cy="4343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1400" b="1" spc="-15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Still no Document Fairy…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Initiating Committee selects Lead(s)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effectLst/>
                <a:latin typeface="+mj-lt"/>
                <a:ea typeface="Times New Roman" panose="02020603050405020304" pitchFamily="18" charset="0"/>
              </a:rPr>
              <a:t>Team members recruited (Initiating &amp; Affected)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Experience versus exuberance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Multi-year commitment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 b="1" spc="-15" dirty="0">
                <a:latin typeface="+mj-lt"/>
                <a:ea typeface="Times New Roman" panose="02020603050405020304" pitchFamily="18" charset="0"/>
              </a:rPr>
              <a:t>Series of drafts </a:t>
            </a:r>
            <a:endParaRPr lang="en-US" sz="2300" b="1" spc="-15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5EE290-FEA2-454C-986A-E70324B1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27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0</TotalTime>
  <Words>1498</Words>
  <Application>Microsoft Office PowerPoint</Application>
  <PresentationFormat>On-screen Show (4:3)</PresentationFormat>
  <Paragraphs>249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News Gothic MT</vt:lpstr>
      <vt:lpstr>Wingdings</vt:lpstr>
      <vt:lpstr>Wingdings 2</vt:lpstr>
      <vt:lpstr>Breeze</vt:lpstr>
      <vt:lpstr>   COPAS DOCS:  What are they? What aren’t they? Why do we need them?</vt:lpstr>
      <vt:lpstr>Who is this guy?</vt:lpstr>
      <vt:lpstr>What is Dalin’s COPAS Docs Story?</vt:lpstr>
      <vt:lpstr>Overview &amp; Objectives</vt:lpstr>
      <vt:lpstr>FAQs</vt:lpstr>
      <vt:lpstr>Why do we need the Docs?</vt:lpstr>
      <vt:lpstr>Where do Docs originate?</vt:lpstr>
      <vt:lpstr>What Publication Category?</vt:lpstr>
      <vt:lpstr>Who drafts the Document?</vt:lpstr>
      <vt:lpstr>Who reviews the drafts?</vt:lpstr>
      <vt:lpstr>Where are the drafts?</vt:lpstr>
      <vt:lpstr>Approval – How and When?</vt:lpstr>
      <vt:lpstr>Where are the Final Docs?</vt:lpstr>
      <vt:lpstr>What “Aren’t” COPAS Docs?</vt:lpstr>
      <vt:lpstr>What are some COPAS Doc MVPs?</vt:lpstr>
      <vt:lpstr>What are some COPAS Doc MVPs?</vt:lpstr>
      <vt:lpstr>What are some COPAS Doc MVPs?</vt:lpstr>
      <vt:lpstr>What are some COPAS Doc MVPs?</vt:lpstr>
      <vt:lpstr>Most Recent Publications (Approved and In-Process)</vt:lpstr>
      <vt:lpstr>So What Comes Next?</vt:lpstr>
      <vt:lpstr>Summary Takeaways</vt:lpstr>
      <vt:lpstr>Summary Takeaways</vt:lpstr>
      <vt:lpstr>Address Participant Questions</vt:lpstr>
      <vt:lpstr>   Dalin T. Error dalin.error@outlook.com dalin@pcsanalysts.com Wrk: 713-978-7040 Mob: 832-541.8630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2020-09-18T22:20:25Z</cp:lastPrinted>
  <dcterms:created xsi:type="dcterms:W3CDTF">2014-09-09T18:50:40Z</dcterms:created>
  <dcterms:modified xsi:type="dcterms:W3CDTF">2022-01-23T16:57:02Z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f5f1523-2a04-4bd7-8337-748ad940384e_Enabled">
    <vt:lpwstr>True</vt:lpwstr>
  </property>
  <property fmtid="{D5CDD505-2E9C-101B-9397-08002B2CF9AE}" pid="3" name="MSIP_Label_8f5f1523-2a04-4bd7-8337-748ad940384e_SiteId">
    <vt:lpwstr>cf0eed28-3144-48da-81a3-4a005701eda5</vt:lpwstr>
  </property>
  <property fmtid="{D5CDD505-2E9C-101B-9397-08002B2CF9AE}" pid="4" name="MSIP_Label_8f5f1523-2a04-4bd7-8337-748ad940384e_Owner">
    <vt:lpwstr>Tamara.Miller-Davison@encana.com</vt:lpwstr>
  </property>
  <property fmtid="{D5CDD505-2E9C-101B-9397-08002B2CF9AE}" pid="5" name="MSIP_Label_8f5f1523-2a04-4bd7-8337-748ad940384e_SetDate">
    <vt:lpwstr>2020-11-04T20:11:31.7938422Z</vt:lpwstr>
  </property>
  <property fmtid="{D5CDD505-2E9C-101B-9397-08002B2CF9AE}" pid="6" name="MSIP_Label_8f5f1523-2a04-4bd7-8337-748ad940384e_Name">
    <vt:lpwstr>Internal</vt:lpwstr>
  </property>
  <property fmtid="{D5CDD505-2E9C-101B-9397-08002B2CF9AE}" pid="7" name="MSIP_Label_8f5f1523-2a04-4bd7-8337-748ad940384e_Application">
    <vt:lpwstr>Microsoft Azure Information Protection</vt:lpwstr>
  </property>
  <property fmtid="{D5CDD505-2E9C-101B-9397-08002B2CF9AE}" pid="8" name="MSIP_Label_8f5f1523-2a04-4bd7-8337-748ad940384e_ActionId">
    <vt:lpwstr>c4f1fe94-cae3-4e23-b5d7-b5e14dcec6b5</vt:lpwstr>
  </property>
  <property fmtid="{D5CDD505-2E9C-101B-9397-08002B2CF9AE}" pid="9" name="MSIP_Label_8f5f1523-2a04-4bd7-8337-748ad940384e_Extended_MSFT_Method">
    <vt:lpwstr>Automatic</vt:lpwstr>
  </property>
  <property fmtid="{D5CDD505-2E9C-101B-9397-08002B2CF9AE}" pid="10" name="Sensitivity">
    <vt:lpwstr>Internal</vt:lpwstr>
  </property>
</Properties>
</file>