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6"/>
  </p:notesMasterIdLst>
  <p:sldIdLst>
    <p:sldId id="272" r:id="rId2"/>
    <p:sldId id="276" r:id="rId3"/>
    <p:sldId id="287" r:id="rId4"/>
    <p:sldId id="274" r:id="rId5"/>
    <p:sldId id="263" r:id="rId6"/>
    <p:sldId id="264" r:id="rId7"/>
    <p:sldId id="268" r:id="rId8"/>
    <p:sldId id="288" r:id="rId9"/>
    <p:sldId id="289" r:id="rId10"/>
    <p:sldId id="290" r:id="rId11"/>
    <p:sldId id="291" r:id="rId12"/>
    <p:sldId id="292" r:id="rId13"/>
    <p:sldId id="293" r:id="rId14"/>
    <p:sldId id="294" r:id="rId1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5" autoAdjust="0"/>
  </p:normalViewPr>
  <p:slideViewPr>
    <p:cSldViewPr>
      <p:cViewPr varScale="1">
        <p:scale>
          <a:sx n="69" d="100"/>
          <a:sy n="69" d="100"/>
        </p:scale>
        <p:origin x="5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61C2219-A413-4DF4-BA79-7977E32E0141}" type="datetimeFigureOut">
              <a:rPr lang="en-US" smtClean="0"/>
              <a:t>5/17/2021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7754EF3-2C5B-466B-8BBD-9F5E6C48B548}" type="slidenum">
              <a:rPr lang="en-US" smtClean="0"/>
              <a:t>‹#›</a:t>
            </a:fld>
            <a:endParaRPr lang="en-US"/>
          </a:p>
        </p:txBody>
      </p:sp>
    </p:spTree>
    <p:extLst>
      <p:ext uri="{BB962C8B-B14F-4D97-AF65-F5344CB8AC3E}">
        <p14:creationId xmlns:p14="http://schemas.microsoft.com/office/powerpoint/2010/main" val="11209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754EF3-2C5B-466B-8BBD-9F5E6C48B548}" type="slidenum">
              <a:rPr lang="en-US" smtClean="0"/>
              <a:t>1</a:t>
            </a:fld>
            <a:endParaRPr lang="en-US"/>
          </a:p>
        </p:txBody>
      </p:sp>
    </p:spTree>
    <p:extLst>
      <p:ext uri="{BB962C8B-B14F-4D97-AF65-F5344CB8AC3E}">
        <p14:creationId xmlns:p14="http://schemas.microsoft.com/office/powerpoint/2010/main" val="284947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440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846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268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3665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0872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1069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793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935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74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216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42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679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594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312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940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1334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22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5/17/2021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876863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18FC-AB8A-4F4A-A2BC-447AFF330F07}"/>
              </a:ext>
            </a:extLst>
          </p:cNvPr>
          <p:cNvSpPr>
            <a:spLocks noGrp="1"/>
          </p:cNvSpPr>
          <p:nvPr>
            <p:ph type="ctrTitle"/>
          </p:nvPr>
        </p:nvSpPr>
        <p:spPr>
          <a:xfrm>
            <a:off x="1295400" y="838200"/>
            <a:ext cx="8825658" cy="4038600"/>
          </a:xfrm>
        </p:spPr>
        <p:txBody>
          <a:bodyPr/>
          <a:lstStyle/>
          <a:p>
            <a:pPr algn="ctr"/>
            <a:br>
              <a:rPr lang="en-US" sz="4400" dirty="0"/>
            </a:br>
            <a:br>
              <a:rPr lang="en-US" sz="4400" dirty="0"/>
            </a:br>
            <a:br>
              <a:rPr lang="en-US" sz="4400" dirty="0"/>
            </a:br>
            <a:r>
              <a:rPr lang="en-US" sz="4800" b="1" dirty="0">
                <a:solidFill>
                  <a:srgbClr val="FFC000"/>
                </a:solidFill>
                <a:latin typeface="Times New Roman" panose="02020603050405020304" pitchFamily="18" charset="0"/>
                <a:cs typeface="Times New Roman" panose="02020603050405020304" pitchFamily="18" charset="0"/>
              </a:rPr>
              <a:t>THE TEN BIGGEST ROYALTY OWNER COMPLAINTS ABOUT COMMUNICATING WITH OPERATORS </a:t>
            </a:r>
            <a:br>
              <a:rPr lang="en-US" sz="4800" b="1" dirty="0">
                <a:solidFill>
                  <a:srgbClr val="FFC000"/>
                </a:solidFill>
                <a:latin typeface="Times New Roman" panose="02020603050405020304" pitchFamily="18" charset="0"/>
                <a:cs typeface="Times New Roman" panose="02020603050405020304" pitchFamily="18" charset="0"/>
              </a:rPr>
            </a:br>
            <a:r>
              <a:rPr lang="en-US" sz="4800" b="1" dirty="0">
                <a:solidFill>
                  <a:srgbClr val="FFC000"/>
                </a:solidFill>
                <a:latin typeface="Times New Roman" panose="02020603050405020304" pitchFamily="18" charset="0"/>
                <a:cs typeface="Times New Roman" panose="02020603050405020304" pitchFamily="18" charset="0"/>
              </a:rPr>
              <a:t>- A MODEST PROPOSAL</a:t>
            </a:r>
            <a:br>
              <a:rPr lang="en-US" sz="4800" b="1" dirty="0">
                <a:solidFill>
                  <a:srgbClr val="FFC000"/>
                </a:solidFill>
                <a:latin typeface="Times New Roman" panose="02020603050405020304" pitchFamily="18" charset="0"/>
                <a:cs typeface="Times New Roman" panose="02020603050405020304" pitchFamily="18" charset="0"/>
              </a:rPr>
            </a:br>
            <a:endParaRPr lang="en-US" sz="4800" b="1" dirty="0">
              <a:solidFill>
                <a:srgbClr val="FFC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C0621E8-2F59-49DD-940E-560C7E7C7851}"/>
              </a:ext>
            </a:extLst>
          </p:cNvPr>
          <p:cNvSpPr>
            <a:spLocks noGrp="1"/>
          </p:cNvSpPr>
          <p:nvPr>
            <p:ph type="subTitle" idx="1"/>
          </p:nvPr>
        </p:nvSpPr>
        <p:spPr>
          <a:xfrm>
            <a:off x="1524000" y="4419600"/>
            <a:ext cx="10351245" cy="1905000"/>
          </a:xfrm>
        </p:spPr>
        <p:txBody>
          <a:bodyPr>
            <a:normAutofit fontScale="25000" lnSpcReduction="20000"/>
          </a:bodyPr>
          <a:lstStyle/>
          <a:p>
            <a:r>
              <a:rPr lang="en-US" dirty="0"/>
              <a:t>											</a:t>
            </a:r>
          </a:p>
          <a:p>
            <a:r>
              <a:rPr lang="en-US" sz="1900" dirty="0"/>
              <a:t>										</a:t>
            </a:r>
          </a:p>
          <a:p>
            <a:r>
              <a:rPr lang="en-US" sz="1900" dirty="0"/>
              <a:t>								</a:t>
            </a:r>
            <a:r>
              <a:rPr lang="en-US" sz="8000" b="1" cap="none" dirty="0">
                <a:solidFill>
                  <a:srgbClr val="FFC000"/>
                </a:solidFill>
                <a:latin typeface="Times New Roman" panose="02020603050405020304" pitchFamily="18" charset="0"/>
                <a:cs typeface="Times New Roman" panose="02020603050405020304" pitchFamily="18" charset="0"/>
              </a:rPr>
              <a:t>By:  G. WADE CALDWELL</a:t>
            </a:r>
          </a:p>
          <a:p>
            <a:r>
              <a:rPr lang="en-US" sz="8000" b="1" cap="none" dirty="0">
                <a:solidFill>
                  <a:srgbClr val="FFC000"/>
                </a:solidFill>
                <a:latin typeface="Times New Roman" panose="02020603050405020304" pitchFamily="18" charset="0"/>
                <a:cs typeface="Times New Roman" panose="02020603050405020304" pitchFamily="18" charset="0"/>
              </a:rPr>
              <a:t>								Caldwell, East &amp; Finlayson, PLLC</a:t>
            </a:r>
          </a:p>
          <a:p>
            <a:r>
              <a:rPr lang="en-US" sz="8000" b="1" cap="none" dirty="0">
                <a:solidFill>
                  <a:srgbClr val="FFC000"/>
                </a:solidFill>
                <a:latin typeface="Times New Roman" panose="02020603050405020304" pitchFamily="18" charset="0"/>
                <a:cs typeface="Times New Roman" panose="02020603050405020304" pitchFamily="18" charset="0"/>
              </a:rPr>
              <a:t>								(210) 228-3617 • gcaldwell@ceflegalsa.com •ceflegalsa.com</a:t>
            </a:r>
          </a:p>
          <a:p>
            <a:r>
              <a:rPr lang="en-US" sz="8000" b="1" i="1" cap="none" dirty="0">
                <a:solidFill>
                  <a:srgbClr val="FFC000"/>
                </a:solidFill>
                <a:latin typeface="Times New Roman" panose="02020603050405020304" pitchFamily="18" charset="0"/>
                <a:cs typeface="Times New Roman" panose="02020603050405020304" pitchFamily="18" charset="0"/>
              </a:rPr>
              <a:t>								President, National Association of Royalty Owners</a:t>
            </a:r>
            <a:endParaRPr lang="en-US" sz="8000" b="1" cap="none" dirty="0">
              <a:solidFill>
                <a:srgbClr val="FFC000"/>
              </a:solidFill>
              <a:latin typeface="Times New Roman" panose="02020603050405020304" pitchFamily="18" charset="0"/>
              <a:cs typeface="Times New Roman" panose="02020603050405020304" pitchFamily="18" charset="0"/>
            </a:endParaRPr>
          </a:p>
          <a:p>
            <a:pPr algn="r"/>
            <a:r>
              <a:rPr lang="en-US" sz="7200" cap="none" dirty="0">
                <a:solidFill>
                  <a:srgbClr val="FFC000"/>
                </a:solidFill>
                <a:latin typeface="Times New Roman" panose="02020603050405020304" pitchFamily="18" charset="0"/>
                <a:cs typeface="Times New Roman" panose="02020603050405020304" pitchFamily="18" charset="0"/>
              </a:rPr>
              <a:t>May 27, 2021</a:t>
            </a:r>
          </a:p>
          <a:p>
            <a:endParaRPr lang="en-US" cap="none" dirty="0">
              <a:solidFill>
                <a:srgbClr val="FFC000"/>
              </a:solidFill>
            </a:endParaRPr>
          </a:p>
          <a:p>
            <a:endParaRPr lang="en-US" cap="none" dirty="0"/>
          </a:p>
        </p:txBody>
      </p:sp>
    </p:spTree>
    <p:extLst>
      <p:ext uri="{BB962C8B-B14F-4D97-AF65-F5344CB8AC3E}">
        <p14:creationId xmlns:p14="http://schemas.microsoft.com/office/powerpoint/2010/main" val="258260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7 - Recommend Ways Owners Can Educate Themselves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
                <a:schemeClr val="tx1"/>
              </a:buClr>
              <a:buSzPct val="95000"/>
              <a:buFont typeface="Arial" panose="020B0604020202020204" pitchFamily="34" charset="0"/>
              <a:buChar char="•"/>
            </a:pPr>
            <a:r>
              <a:rPr lang="en-US" dirty="0">
                <a:solidFill>
                  <a:srgbClr val="FFC000"/>
                </a:solidFill>
              </a:rPr>
              <a:t>The unsophisticated owner is already upset and taking up your time</a:t>
            </a:r>
          </a:p>
          <a:p>
            <a:pPr>
              <a:buClr>
                <a:schemeClr val="tx1"/>
              </a:buClr>
              <a:buSzPct val="95000"/>
              <a:buFont typeface="Arial" panose="020B0604020202020204" pitchFamily="34" charset="0"/>
              <a:buChar char="•"/>
            </a:pPr>
            <a:r>
              <a:rPr lang="en-US" dirty="0">
                <a:solidFill>
                  <a:srgbClr val="FFC000"/>
                </a:solidFill>
              </a:rPr>
              <a:t>Many parents fail to train their kids in mineral management</a:t>
            </a:r>
          </a:p>
          <a:p>
            <a:pPr>
              <a:buClr>
                <a:schemeClr val="tx1"/>
              </a:buClr>
              <a:buSzPct val="95000"/>
              <a:buFont typeface="Arial" panose="020B0604020202020204" pitchFamily="34" charset="0"/>
              <a:buChar char="•"/>
            </a:pPr>
            <a:r>
              <a:rPr lang="en-US" dirty="0">
                <a:solidFill>
                  <a:srgbClr val="FFC000"/>
                </a:solidFill>
              </a:rPr>
              <a:t>Especially useful for reviewing division orders</a:t>
            </a:r>
          </a:p>
          <a:p>
            <a:pPr>
              <a:buClr>
                <a:schemeClr val="tx1"/>
              </a:buClr>
              <a:buSzPct val="95000"/>
              <a:buFont typeface="Arial" panose="020B0604020202020204" pitchFamily="34" charset="0"/>
              <a:buChar char="•"/>
            </a:pPr>
            <a:r>
              <a:rPr lang="en-US" dirty="0">
                <a:solidFill>
                  <a:srgbClr val="FFC000"/>
                </a:solidFill>
              </a:rPr>
              <a:t>Refer them to groups like NARO, TLMA, NADOA, etc.</a:t>
            </a:r>
          </a:p>
          <a:p>
            <a:pPr>
              <a:buClr>
                <a:schemeClr val="tx1"/>
              </a:buClr>
              <a:buSzPct val="95000"/>
              <a:buFont typeface="Arial" panose="020B0604020202020204" pitchFamily="34" charset="0"/>
              <a:buChar char="•"/>
            </a:pPr>
            <a:r>
              <a:rPr lang="en-US" dirty="0">
                <a:solidFill>
                  <a:srgbClr val="FFC000"/>
                </a:solidFill>
              </a:rPr>
              <a:t>Refer them to mineral management software products</a:t>
            </a:r>
          </a:p>
          <a:p>
            <a:pPr lvl="1">
              <a:buClr>
                <a:schemeClr val="tx1"/>
              </a:buClr>
              <a:buSzPct val="95000"/>
              <a:buFont typeface="Wingdings" panose="05000000000000000000" pitchFamily="2" charset="2"/>
              <a:buChar char="§"/>
            </a:pPr>
            <a:r>
              <a:rPr lang="en-US" sz="2000" dirty="0">
                <a:solidFill>
                  <a:srgbClr val="FFC000"/>
                </a:solidFill>
              </a:rPr>
              <a:t>Reduces mailing costs</a:t>
            </a:r>
          </a:p>
          <a:p>
            <a:pPr lvl="1">
              <a:buClr>
                <a:schemeClr val="tx1"/>
              </a:buClr>
              <a:buSzPct val="95000"/>
              <a:buFont typeface="Wingdings" panose="05000000000000000000" pitchFamily="2" charset="2"/>
              <a:buChar char="§"/>
            </a:pPr>
            <a:r>
              <a:rPr lang="en-US" sz="2000" dirty="0">
                <a:solidFill>
                  <a:srgbClr val="FFC000"/>
                </a:solidFill>
              </a:rPr>
              <a:t>Increases use of </a:t>
            </a:r>
            <a:r>
              <a:rPr lang="en-US" sz="2000" dirty="0" err="1">
                <a:solidFill>
                  <a:srgbClr val="FFC000"/>
                </a:solidFill>
              </a:rPr>
              <a:t>EnergyLink</a:t>
            </a:r>
            <a:r>
              <a:rPr lang="en-US" sz="2000" dirty="0">
                <a:solidFill>
                  <a:srgbClr val="FFC000"/>
                </a:solidFill>
              </a:rPr>
              <a:t>, etc. for data</a:t>
            </a:r>
          </a:p>
          <a:p>
            <a:pPr>
              <a:buClr>
                <a:schemeClr val="tx1"/>
              </a:buClr>
              <a:buSzPct val="95000"/>
              <a:buFont typeface="Arial" panose="020B0604020202020204" pitchFamily="34" charset="0"/>
              <a:buChar char="•"/>
            </a:pPr>
            <a:r>
              <a:rPr lang="en-US" dirty="0">
                <a:solidFill>
                  <a:srgbClr val="FFC000"/>
                </a:solidFill>
              </a:rPr>
              <a:t>Refer them to public record sites or provide leases</a:t>
            </a:r>
          </a:p>
          <a:p>
            <a:pPr>
              <a:buClr>
                <a:schemeClr val="tx1"/>
              </a:buClr>
              <a:buSzPct val="95000"/>
              <a:buFont typeface="Arial" panose="020B0604020202020204" pitchFamily="34" charset="0"/>
              <a:buChar char="•"/>
            </a:pPr>
            <a:r>
              <a:rPr lang="en-US" dirty="0">
                <a:solidFill>
                  <a:srgbClr val="FFC000"/>
                </a:solidFill>
              </a:rPr>
              <a:t>With a new owner – why not insert a “Five Ways You Can Reduce Your Paperwork” flyer along with ACH forms, etc.</a:t>
            </a:r>
          </a:p>
        </p:txBody>
      </p:sp>
    </p:spTree>
    <p:extLst>
      <p:ext uri="{BB962C8B-B14F-4D97-AF65-F5344CB8AC3E}">
        <p14:creationId xmlns:p14="http://schemas.microsoft.com/office/powerpoint/2010/main" val="22384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8 - Provide Lost Agreements Upon Request</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447800"/>
            <a:ext cx="8946541" cy="4800599"/>
          </a:xfrm>
        </p:spPr>
        <p:txBody>
          <a:bodyPr>
            <a:normAutofit/>
          </a:bodyPr>
          <a:lstStyle/>
          <a:p>
            <a:pPr>
              <a:buClr>
                <a:schemeClr val="tx1"/>
              </a:buClr>
              <a:buSzPct val="95000"/>
              <a:buFont typeface="Arial" panose="020B0604020202020204" pitchFamily="34" charset="0"/>
              <a:buChar char="•"/>
            </a:pPr>
            <a:r>
              <a:rPr lang="en-US" sz="2400" dirty="0">
                <a:solidFill>
                  <a:srgbClr val="FFC000"/>
                </a:solidFill>
              </a:rPr>
              <a:t>Builds credibility and reduces hostility</a:t>
            </a:r>
          </a:p>
          <a:p>
            <a:pPr>
              <a:buClr>
                <a:schemeClr val="tx1"/>
              </a:buClr>
              <a:buSzPct val="95000"/>
              <a:buFont typeface="Arial" panose="020B0604020202020204" pitchFamily="34" charset="0"/>
              <a:buChar char="•"/>
            </a:pPr>
            <a:r>
              <a:rPr lang="en-US" sz="2400" dirty="0">
                <a:solidFill>
                  <a:srgbClr val="FFC000"/>
                </a:solidFill>
              </a:rPr>
              <a:t>Resolves most questions on pooling and post-production deductions because so many older leases allow them</a:t>
            </a:r>
          </a:p>
        </p:txBody>
      </p:sp>
    </p:spTree>
    <p:extLst>
      <p:ext uri="{BB962C8B-B14F-4D97-AF65-F5344CB8AC3E}">
        <p14:creationId xmlns:p14="http://schemas.microsoft.com/office/powerpoint/2010/main" val="149721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9 - Do Not Try To Amend Leases Through Division Orders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Tx/>
              <a:buSzPct val="95000"/>
              <a:buFont typeface="Arial" panose="020B0604020202020204" pitchFamily="34" charset="0"/>
              <a:buChar char="•"/>
            </a:pPr>
            <a:r>
              <a:rPr lang="en-US" sz="2400" dirty="0">
                <a:solidFill>
                  <a:srgbClr val="FFC000"/>
                </a:solidFill>
              </a:rPr>
              <a:t>Legality is questionable anyway</a:t>
            </a:r>
          </a:p>
          <a:p>
            <a:pPr>
              <a:buClrTx/>
              <a:buSzPct val="95000"/>
              <a:buFont typeface="Arial" panose="020B0604020202020204" pitchFamily="34" charset="0"/>
              <a:buChar char="•"/>
            </a:pPr>
            <a:r>
              <a:rPr lang="en-US" sz="2400" dirty="0">
                <a:solidFill>
                  <a:srgbClr val="FFC000"/>
                </a:solidFill>
              </a:rPr>
              <a:t>If you are using the Texas Statutory form – why not say so on your division order?</a:t>
            </a:r>
          </a:p>
          <a:p>
            <a:pPr>
              <a:buClrTx/>
              <a:buSzPct val="95000"/>
              <a:buFont typeface="Arial" panose="020B0604020202020204" pitchFamily="34" charset="0"/>
              <a:buChar char="•"/>
            </a:pPr>
            <a:r>
              <a:rPr lang="en-US" sz="2400" dirty="0">
                <a:solidFill>
                  <a:srgbClr val="FFC000"/>
                </a:solidFill>
              </a:rPr>
              <a:t>With sophisticated owners – prompts more audits and scrutiny</a:t>
            </a:r>
          </a:p>
        </p:txBody>
      </p:sp>
    </p:spTree>
    <p:extLst>
      <p:ext uri="{BB962C8B-B14F-4D97-AF65-F5344CB8AC3E}">
        <p14:creationId xmlns:p14="http://schemas.microsoft.com/office/powerpoint/2010/main" val="5282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10 - A Modest Proposal – Owner “Portals”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4293" y="1447800"/>
            <a:ext cx="8946541" cy="4495799"/>
          </a:xfrm>
        </p:spPr>
        <p:txBody>
          <a:bodyPr>
            <a:normAutofit/>
          </a:bodyPr>
          <a:lstStyle/>
          <a:p>
            <a:pPr>
              <a:buClr>
                <a:schemeClr val="tx1"/>
              </a:buClr>
              <a:buSzPct val="95000"/>
              <a:buFont typeface="Arial" panose="020B0604020202020204" pitchFamily="34" charset="0"/>
              <a:buChar char="•"/>
            </a:pPr>
            <a:r>
              <a:rPr lang="en-US" sz="2400" dirty="0">
                <a:solidFill>
                  <a:srgbClr val="FFC000"/>
                </a:solidFill>
              </a:rPr>
              <a:t>Already done for check stubs and drilling reports</a:t>
            </a:r>
          </a:p>
          <a:p>
            <a:pPr>
              <a:buClr>
                <a:schemeClr val="tx1"/>
              </a:buClr>
              <a:buSzPct val="95000"/>
              <a:buFont typeface="Arial" panose="020B0604020202020204" pitchFamily="34" charset="0"/>
              <a:buChar char="•"/>
            </a:pPr>
            <a:r>
              <a:rPr lang="en-US" sz="2400" dirty="0">
                <a:solidFill>
                  <a:srgbClr val="FFC000"/>
                </a:solidFill>
              </a:rPr>
              <a:t>Why not expand to details on that owner’s wells?</a:t>
            </a:r>
          </a:p>
          <a:p>
            <a:pPr>
              <a:buClr>
                <a:schemeClr val="tx1"/>
              </a:buClr>
              <a:buSzPct val="95000"/>
              <a:buFont typeface="Arial" panose="020B0604020202020204" pitchFamily="34" charset="0"/>
              <a:buChar char="•"/>
            </a:pPr>
            <a:r>
              <a:rPr lang="en-US" sz="2400" dirty="0">
                <a:solidFill>
                  <a:srgbClr val="FFC000"/>
                </a:solidFill>
              </a:rPr>
              <a:t>Why make owners go to RRC website for outdated production and sales data?</a:t>
            </a:r>
          </a:p>
          <a:p>
            <a:pPr>
              <a:buClr>
                <a:schemeClr val="tx1"/>
              </a:buClr>
              <a:buSzPct val="95000"/>
              <a:buFont typeface="Arial" panose="020B0604020202020204" pitchFamily="34" charset="0"/>
              <a:buChar char="•"/>
            </a:pPr>
            <a:r>
              <a:rPr lang="en-US" sz="2400" dirty="0">
                <a:solidFill>
                  <a:srgbClr val="FFC000"/>
                </a:solidFill>
              </a:rPr>
              <a:t>Would reduce questions on prices on check stubs</a:t>
            </a:r>
          </a:p>
          <a:p>
            <a:pPr>
              <a:buClr>
                <a:schemeClr val="tx1"/>
              </a:buClr>
              <a:buSzPct val="95000"/>
              <a:buFont typeface="Arial" panose="020B0604020202020204" pitchFamily="34" charset="0"/>
              <a:buChar char="•"/>
            </a:pPr>
            <a:r>
              <a:rPr lang="en-US" sz="2400" dirty="0">
                <a:solidFill>
                  <a:srgbClr val="FFC000"/>
                </a:solidFill>
              </a:rPr>
              <a:t>Would eliminate the need for mineral management software for owners who have a small number </a:t>
            </a:r>
            <a:r>
              <a:rPr lang="en-US" sz="2400">
                <a:solidFill>
                  <a:srgbClr val="FFC000"/>
                </a:solidFill>
              </a:rPr>
              <a:t>of wells</a:t>
            </a:r>
            <a:endParaRPr lang="en-US" sz="2400" dirty="0">
              <a:solidFill>
                <a:srgbClr val="FFC000"/>
              </a:solidFill>
            </a:endParaRPr>
          </a:p>
        </p:txBody>
      </p:sp>
    </p:spTree>
    <p:extLst>
      <p:ext uri="{BB962C8B-B14F-4D97-AF65-F5344CB8AC3E}">
        <p14:creationId xmlns:p14="http://schemas.microsoft.com/office/powerpoint/2010/main" val="11343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A114-D18D-425B-A05F-26F6E3DD2213}"/>
              </a:ext>
            </a:extLst>
          </p:cNvPr>
          <p:cNvSpPr>
            <a:spLocks noGrp="1"/>
          </p:cNvSpPr>
          <p:nvPr>
            <p:ph type="title"/>
          </p:nvPr>
        </p:nvSpPr>
        <p:spPr>
          <a:xfrm>
            <a:off x="1154954" y="685800"/>
            <a:ext cx="8825659" cy="990600"/>
          </a:xfrm>
        </p:spPr>
        <p:txBody>
          <a:bodyPr/>
          <a:lstStyle/>
          <a:p>
            <a:pPr algn="ctr"/>
            <a:r>
              <a:rPr lang="en-US" b="1" dirty="0">
                <a:solidFill>
                  <a:srgbClr val="FFC000"/>
                </a:solidFill>
              </a:rPr>
              <a:t>SUMMARY</a:t>
            </a:r>
          </a:p>
        </p:txBody>
      </p:sp>
      <p:sp>
        <p:nvSpPr>
          <p:cNvPr id="3" name="Text Placeholder 2">
            <a:extLst>
              <a:ext uri="{FF2B5EF4-FFF2-40B4-BE49-F238E27FC236}">
                <a16:creationId xmlns:a16="http://schemas.microsoft.com/office/drawing/2014/main" id="{EE77FFD7-2E17-4593-8341-8B19AF86ABA7}"/>
              </a:ext>
            </a:extLst>
          </p:cNvPr>
          <p:cNvSpPr>
            <a:spLocks noGrp="1"/>
          </p:cNvSpPr>
          <p:nvPr>
            <p:ph type="body" sz="half" idx="2"/>
          </p:nvPr>
        </p:nvSpPr>
        <p:spPr>
          <a:xfrm>
            <a:off x="1447800" y="1676400"/>
            <a:ext cx="8825659" cy="3352800"/>
          </a:xfrm>
        </p:spPr>
        <p:txBody>
          <a:bodyPr>
            <a:normAutofit/>
          </a:bodyPr>
          <a:lstStyle/>
          <a:p>
            <a:r>
              <a:rPr lang="en-US" sz="2400" b="1" dirty="0">
                <a:solidFill>
                  <a:srgbClr val="FFC000"/>
                </a:solidFill>
              </a:rPr>
              <a:t>Investing in improved owner communication </a:t>
            </a:r>
          </a:p>
          <a:p>
            <a:pPr marL="285750" indent="-285750">
              <a:buClr>
                <a:schemeClr val="tx1"/>
              </a:buClr>
              <a:buFont typeface="Arial" panose="020B0604020202020204" pitchFamily="34" charset="0"/>
              <a:buChar char="•"/>
            </a:pPr>
            <a:r>
              <a:rPr lang="en-US" sz="2400" dirty="0">
                <a:solidFill>
                  <a:srgbClr val="FFC000"/>
                </a:solidFill>
              </a:rPr>
              <a:t>Increases your credibility with owners</a:t>
            </a:r>
          </a:p>
          <a:p>
            <a:pPr marL="285750" indent="-285750">
              <a:buClr>
                <a:schemeClr val="tx1"/>
              </a:buClr>
              <a:buFont typeface="Arial" panose="020B0604020202020204" pitchFamily="34" charset="0"/>
              <a:buChar char="•"/>
            </a:pPr>
            <a:r>
              <a:rPr lang="en-US" sz="2400" dirty="0">
                <a:solidFill>
                  <a:srgbClr val="FFC000"/>
                </a:solidFill>
              </a:rPr>
              <a:t>Reduces meritless complaints and audit requests</a:t>
            </a:r>
          </a:p>
          <a:p>
            <a:pPr marL="285750" indent="-285750">
              <a:buClr>
                <a:schemeClr val="tx1"/>
              </a:buClr>
              <a:buFont typeface="Arial" panose="020B0604020202020204" pitchFamily="34" charset="0"/>
              <a:buChar char="•"/>
            </a:pPr>
            <a:r>
              <a:rPr lang="en-US" sz="2400" dirty="0">
                <a:solidFill>
                  <a:srgbClr val="FFC000"/>
                </a:solidFill>
              </a:rPr>
              <a:t>Makes future deals with owners easier</a:t>
            </a:r>
          </a:p>
          <a:p>
            <a:pPr marL="285750" indent="-285750">
              <a:buClr>
                <a:schemeClr val="tx1"/>
              </a:buClr>
              <a:buFont typeface="Arial" panose="020B0604020202020204" pitchFamily="34" charset="0"/>
              <a:buChar char="•"/>
            </a:pPr>
            <a:r>
              <a:rPr lang="en-US" sz="2400" dirty="0">
                <a:solidFill>
                  <a:srgbClr val="FFC000"/>
                </a:solidFill>
              </a:rPr>
              <a:t>Improves your reputation in the owner community</a:t>
            </a:r>
          </a:p>
          <a:p>
            <a:pPr marL="285750" indent="-285750">
              <a:buClr>
                <a:schemeClr val="tx1"/>
              </a:buClr>
              <a:buFont typeface="Arial" panose="020B0604020202020204" pitchFamily="34" charset="0"/>
              <a:buChar char="•"/>
            </a:pPr>
            <a:r>
              <a:rPr lang="en-US" sz="2400" dirty="0">
                <a:solidFill>
                  <a:srgbClr val="FFC000"/>
                </a:solidFill>
              </a:rPr>
              <a:t>Makes your staff happier</a:t>
            </a:r>
          </a:p>
        </p:txBody>
      </p:sp>
    </p:spTree>
    <p:extLst>
      <p:ext uri="{BB962C8B-B14F-4D97-AF65-F5344CB8AC3E}">
        <p14:creationId xmlns:p14="http://schemas.microsoft.com/office/powerpoint/2010/main" val="11658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earing a suit and tie&#10;&#10;Description automatically generated">
            <a:extLst>
              <a:ext uri="{FF2B5EF4-FFF2-40B4-BE49-F238E27FC236}">
                <a16:creationId xmlns:a16="http://schemas.microsoft.com/office/drawing/2014/main" id="{C3F30C9B-6A8D-6F43-A453-0EEDD2EF5438}"/>
              </a:ext>
            </a:extLst>
          </p:cNvPr>
          <p:cNvPicPr>
            <a:picLocks noChangeAspect="1"/>
          </p:cNvPicPr>
          <p:nvPr/>
        </p:nvPicPr>
        <p:blipFill rotWithShape="1">
          <a:blip r:embed="rId2"/>
          <a:srcRect l="5556" r="-4248"/>
          <a:stretch/>
        </p:blipFill>
        <p:spPr>
          <a:xfrm>
            <a:off x="0" y="5235437"/>
            <a:ext cx="1211236" cy="1622563"/>
          </a:xfrm>
          <a:prstGeom prst="rect">
            <a:avLst/>
          </a:prstGeom>
        </p:spPr>
      </p:pic>
      <p:sp>
        <p:nvSpPr>
          <p:cNvPr id="12" name="Title 11">
            <a:extLst>
              <a:ext uri="{FF2B5EF4-FFF2-40B4-BE49-F238E27FC236}">
                <a16:creationId xmlns:a16="http://schemas.microsoft.com/office/drawing/2014/main" id="{FAAAA899-1CD8-C645-8987-E39E693E4826}"/>
              </a:ext>
            </a:extLst>
          </p:cNvPr>
          <p:cNvSpPr>
            <a:spLocks noGrp="1"/>
          </p:cNvSpPr>
          <p:nvPr>
            <p:ph type="title"/>
          </p:nvPr>
        </p:nvSpPr>
        <p:spPr>
          <a:xfrm>
            <a:off x="34548" y="58833"/>
            <a:ext cx="6319360" cy="732463"/>
          </a:xfrm>
        </p:spPr>
        <p:txBody>
          <a:bodyPr/>
          <a:lstStyle/>
          <a:p>
            <a:pPr algn="ctr"/>
            <a:r>
              <a:rPr lang="en-US" b="1" dirty="0">
                <a:solidFill>
                  <a:schemeClr val="bg1"/>
                </a:solidFill>
              </a:rPr>
              <a:t>Who is NARO?</a:t>
            </a:r>
          </a:p>
        </p:txBody>
      </p:sp>
      <p:sp>
        <p:nvSpPr>
          <p:cNvPr id="3" name="Rectangle 2">
            <a:extLst>
              <a:ext uri="{FF2B5EF4-FFF2-40B4-BE49-F238E27FC236}">
                <a16:creationId xmlns:a16="http://schemas.microsoft.com/office/drawing/2014/main" id="{8E6335A7-1C02-1044-A9E8-31A934A225E3}"/>
              </a:ext>
            </a:extLst>
          </p:cNvPr>
          <p:cNvSpPr/>
          <p:nvPr/>
        </p:nvSpPr>
        <p:spPr>
          <a:xfrm>
            <a:off x="531860" y="2405078"/>
            <a:ext cx="5563494" cy="2646878"/>
          </a:xfrm>
          <a:prstGeom prst="rect">
            <a:avLst/>
          </a:prstGeom>
        </p:spPr>
        <p:txBody>
          <a:bodyPr wrap="square">
            <a:spAutoFit/>
          </a:bodyPr>
          <a:lstStyle/>
          <a:p>
            <a:pPr algn="just"/>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The National Association of Royalty Owners was founded in September of 1980. </a:t>
            </a:r>
          </a:p>
          <a:p>
            <a:pPr algn="just"/>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The rally call came from our founder Jim Stafford to mineral, royalty, working interest owners and industry to put an end to Windfall Profit Tax. Our first large rally was held in Oklahoma City and attended by over 500, including Congressmen, to listen to Jim and others about defeating this tax.</a:t>
            </a:r>
          </a:p>
          <a:p>
            <a:pPr algn="just"/>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Since then, NARO has grown to ten chapters covering eighteen states, with thousands of members.</a:t>
            </a:r>
          </a:p>
        </p:txBody>
      </p:sp>
      <p:sp>
        <p:nvSpPr>
          <p:cNvPr id="7" name="Rectangle 6">
            <a:extLst>
              <a:ext uri="{FF2B5EF4-FFF2-40B4-BE49-F238E27FC236}">
                <a16:creationId xmlns:a16="http://schemas.microsoft.com/office/drawing/2014/main" id="{536B51C7-279F-434F-9537-C435ACD946B0}"/>
              </a:ext>
            </a:extLst>
          </p:cNvPr>
          <p:cNvSpPr/>
          <p:nvPr/>
        </p:nvSpPr>
        <p:spPr>
          <a:xfrm>
            <a:off x="6353908" y="998612"/>
            <a:ext cx="5715582" cy="54864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89716D4-652D-4840-8932-31BE6B782D8B}"/>
              </a:ext>
            </a:extLst>
          </p:cNvPr>
          <p:cNvSpPr/>
          <p:nvPr/>
        </p:nvSpPr>
        <p:spPr>
          <a:xfrm>
            <a:off x="6752492" y="1612071"/>
            <a:ext cx="4947138" cy="4524315"/>
          </a:xfrm>
          <a:prstGeom prst="rect">
            <a:avLst/>
          </a:prstGeom>
        </p:spPr>
        <p:txBody>
          <a:bodyPr wrap="square">
            <a:spAutoFit/>
          </a:bodyPr>
          <a:lstStyle/>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National Office in Tulsa, OK &amp;</a:t>
            </a:r>
          </a:p>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11 CHAPTERS</a:t>
            </a: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Appalachia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(serving West Virginia, Kentucky and North Carolina)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Arkansas</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California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Colorado</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Louisiana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North Dakota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Ohio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newest)</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Oklahoma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first chapter)</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Pennsylvania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Rockies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(serving Montana, Idaho, Wyoming, Nevada, Utah, Arizona and New Mexico)</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Texas</a:t>
            </a:r>
          </a:p>
        </p:txBody>
      </p:sp>
      <p:pic>
        <p:nvPicPr>
          <p:cNvPr id="5" name="Picture 4">
            <a:extLst>
              <a:ext uri="{FF2B5EF4-FFF2-40B4-BE49-F238E27FC236}">
                <a16:creationId xmlns:a16="http://schemas.microsoft.com/office/drawing/2014/main" id="{0A4BF49C-D133-4647-8720-B2CB8DCB3618}"/>
              </a:ext>
            </a:extLst>
          </p:cNvPr>
          <p:cNvPicPr>
            <a:picLocks noChangeAspect="1"/>
          </p:cNvPicPr>
          <p:nvPr/>
        </p:nvPicPr>
        <p:blipFill>
          <a:blip r:embed="rId3"/>
          <a:stretch>
            <a:fillRect/>
          </a:stretch>
        </p:blipFill>
        <p:spPr>
          <a:xfrm>
            <a:off x="2057400" y="771540"/>
            <a:ext cx="1980378" cy="1541544"/>
          </a:xfrm>
          <a:prstGeom prst="rect">
            <a:avLst/>
          </a:prstGeom>
        </p:spPr>
      </p:pic>
      <p:sp>
        <p:nvSpPr>
          <p:cNvPr id="4" name="TextBox 3">
            <a:extLst>
              <a:ext uri="{FF2B5EF4-FFF2-40B4-BE49-F238E27FC236}">
                <a16:creationId xmlns:a16="http://schemas.microsoft.com/office/drawing/2014/main" id="{45B45731-59DE-4C5D-AD3A-5CE1E70D1533}"/>
              </a:ext>
            </a:extLst>
          </p:cNvPr>
          <p:cNvSpPr txBox="1"/>
          <p:nvPr/>
        </p:nvSpPr>
        <p:spPr>
          <a:xfrm>
            <a:off x="3503237" y="5382334"/>
            <a:ext cx="2438400" cy="1384995"/>
          </a:xfrm>
          <a:prstGeom prst="rect">
            <a:avLst/>
          </a:prstGeom>
          <a:noFill/>
        </p:spPr>
        <p:txBody>
          <a:bodyPr wrap="square" rtlCol="0">
            <a:spAutoFit/>
          </a:bodyPr>
          <a:lstStyle/>
          <a:p>
            <a:r>
              <a:rPr lang="en-US" sz="1400" b="1" dirty="0">
                <a:solidFill>
                  <a:schemeClr val="bg1"/>
                </a:solidFill>
              </a:rPr>
              <a:t>NARO National Office</a:t>
            </a:r>
          </a:p>
          <a:p>
            <a:r>
              <a:rPr lang="en-US" sz="1400" b="1" dirty="0">
                <a:solidFill>
                  <a:schemeClr val="bg1"/>
                </a:solidFill>
              </a:rPr>
              <a:t>7030 S. Yale Ave, Ste 404</a:t>
            </a:r>
          </a:p>
          <a:p>
            <a:r>
              <a:rPr lang="en-US" sz="1400" b="1" dirty="0">
                <a:solidFill>
                  <a:schemeClr val="bg1"/>
                </a:solidFill>
              </a:rPr>
              <a:t>Tulsa, OK  74136</a:t>
            </a:r>
          </a:p>
          <a:p>
            <a:r>
              <a:rPr lang="en-US" sz="1400" b="1" dirty="0">
                <a:solidFill>
                  <a:schemeClr val="bg1"/>
                </a:solidFill>
              </a:rPr>
              <a:t>Website:  naro-us.org</a:t>
            </a:r>
          </a:p>
          <a:p>
            <a:r>
              <a:rPr lang="en-US" sz="1400" b="1" dirty="0">
                <a:solidFill>
                  <a:schemeClr val="bg1"/>
                </a:solidFill>
              </a:rPr>
              <a:t>Email:  naro@naro-us.org</a:t>
            </a:r>
          </a:p>
          <a:p>
            <a:r>
              <a:rPr lang="en-US" sz="1400" b="1" dirty="0">
                <a:solidFill>
                  <a:schemeClr val="bg1"/>
                </a:solidFill>
              </a:rPr>
              <a:t>Phone:  (800) 558-0557</a:t>
            </a:r>
          </a:p>
        </p:txBody>
      </p:sp>
      <p:sp>
        <p:nvSpPr>
          <p:cNvPr id="2" name="TextBox 1">
            <a:extLst>
              <a:ext uri="{FF2B5EF4-FFF2-40B4-BE49-F238E27FC236}">
                <a16:creationId xmlns:a16="http://schemas.microsoft.com/office/drawing/2014/main" id="{9E52041C-1459-4B31-9196-88876B381EA9}"/>
              </a:ext>
            </a:extLst>
          </p:cNvPr>
          <p:cNvSpPr txBox="1"/>
          <p:nvPr/>
        </p:nvSpPr>
        <p:spPr>
          <a:xfrm>
            <a:off x="1501706" y="5443889"/>
            <a:ext cx="1404666" cy="1169551"/>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Interested in learning more or joining?  Call, email or go online!</a:t>
            </a:r>
          </a:p>
        </p:txBody>
      </p:sp>
      <p:sp>
        <p:nvSpPr>
          <p:cNvPr id="9" name="Arrow: Right 8">
            <a:extLst>
              <a:ext uri="{FF2B5EF4-FFF2-40B4-BE49-F238E27FC236}">
                <a16:creationId xmlns:a16="http://schemas.microsoft.com/office/drawing/2014/main" id="{ED13E868-CEEB-4154-9770-09DA4FDBFC46}"/>
              </a:ext>
            </a:extLst>
          </p:cNvPr>
          <p:cNvSpPr/>
          <p:nvPr/>
        </p:nvSpPr>
        <p:spPr>
          <a:xfrm>
            <a:off x="2937413" y="5729376"/>
            <a:ext cx="455025" cy="26002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69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3A65B-7793-4D87-AD98-5C3A85D2B428}"/>
              </a:ext>
            </a:extLst>
          </p:cNvPr>
          <p:cNvSpPr txBox="1"/>
          <p:nvPr/>
        </p:nvSpPr>
        <p:spPr>
          <a:xfrm>
            <a:off x="990600" y="457200"/>
            <a:ext cx="8763000" cy="523220"/>
          </a:xfrm>
          <a:prstGeom prst="rect">
            <a:avLst/>
          </a:prstGeom>
          <a:noFill/>
        </p:spPr>
        <p:txBody>
          <a:bodyPr wrap="square" rtlCol="0">
            <a:spAutoFit/>
          </a:bodyPr>
          <a:lstStyle/>
          <a:p>
            <a:r>
              <a:rPr lang="en-US" sz="2800" b="1" u="sng" dirty="0">
                <a:solidFill>
                  <a:srgbClr val="FFC000"/>
                </a:solidFill>
              </a:rPr>
              <a:t>Advantages of Better Communications</a:t>
            </a:r>
          </a:p>
        </p:txBody>
      </p:sp>
      <p:sp>
        <p:nvSpPr>
          <p:cNvPr id="5" name="TextBox 4">
            <a:extLst>
              <a:ext uri="{FF2B5EF4-FFF2-40B4-BE49-F238E27FC236}">
                <a16:creationId xmlns:a16="http://schemas.microsoft.com/office/drawing/2014/main" id="{2FA09293-06FB-4758-8C43-9C051EEF3F9F}"/>
              </a:ext>
            </a:extLst>
          </p:cNvPr>
          <p:cNvSpPr txBox="1"/>
          <p:nvPr/>
        </p:nvSpPr>
        <p:spPr>
          <a:xfrm>
            <a:off x="1066800" y="1066800"/>
            <a:ext cx="81534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C000"/>
                </a:solidFill>
              </a:rPr>
              <a:t>Because of message boards, blogs and email, the days of owners being isolated from each other is rapidly disappearing</a:t>
            </a:r>
          </a:p>
          <a:p>
            <a:pPr marL="285750" indent="-285750">
              <a:buFont typeface="Arial" panose="020B0604020202020204" pitchFamily="34" charset="0"/>
              <a:buChar char="•"/>
            </a:pPr>
            <a:r>
              <a:rPr lang="en-US" sz="2000" dirty="0">
                <a:solidFill>
                  <a:srgbClr val="FFC000"/>
                </a:solidFill>
              </a:rPr>
              <a:t>Reduced complaints and questions for your staff</a:t>
            </a:r>
          </a:p>
          <a:p>
            <a:pPr marL="285750" indent="-285750">
              <a:buFont typeface="Arial" panose="020B0604020202020204" pitchFamily="34" charset="0"/>
              <a:buChar char="•"/>
            </a:pPr>
            <a:r>
              <a:rPr lang="en-US" sz="2000" dirty="0">
                <a:solidFill>
                  <a:srgbClr val="FFC000"/>
                </a:solidFill>
              </a:rPr>
              <a:t>Reduced audit requests</a:t>
            </a:r>
          </a:p>
          <a:p>
            <a:pPr marL="285750" indent="-285750">
              <a:buFont typeface="Arial" panose="020B0604020202020204" pitchFamily="34" charset="0"/>
              <a:buChar char="•"/>
            </a:pPr>
            <a:r>
              <a:rPr lang="en-US" sz="2000" dirty="0">
                <a:solidFill>
                  <a:srgbClr val="FFC000"/>
                </a:solidFill>
              </a:rPr>
              <a:t>More cooperation for leasing, amendments, pooling requests, etc.</a:t>
            </a:r>
          </a:p>
          <a:p>
            <a:pPr marL="285750" indent="-285750">
              <a:buFont typeface="Arial" panose="020B0604020202020204" pitchFamily="34" charset="0"/>
              <a:buChar char="•"/>
            </a:pPr>
            <a:r>
              <a:rPr lang="en-US" sz="2000" dirty="0">
                <a:solidFill>
                  <a:srgbClr val="FFC000"/>
                </a:solidFill>
              </a:rPr>
              <a:t>Lower leasing costs</a:t>
            </a:r>
          </a:p>
          <a:p>
            <a:pPr marL="285750" indent="-285750">
              <a:buFont typeface="Arial" panose="020B0604020202020204" pitchFamily="34" charset="0"/>
              <a:buChar char="•"/>
            </a:pPr>
            <a:r>
              <a:rPr lang="en-US" sz="2000" dirty="0">
                <a:solidFill>
                  <a:srgbClr val="FFC000"/>
                </a:solidFill>
              </a:rPr>
              <a:t>Lower legal costs and cheaper settlements</a:t>
            </a:r>
          </a:p>
          <a:p>
            <a:pPr marL="285750" indent="-285750">
              <a:buFont typeface="Arial" panose="020B0604020202020204" pitchFamily="34" charset="0"/>
              <a:buChar char="•"/>
            </a:pPr>
            <a:r>
              <a:rPr lang="en-US" sz="2000" dirty="0">
                <a:solidFill>
                  <a:srgbClr val="FFC000"/>
                </a:solidFill>
              </a:rPr>
              <a:t>Better morale with staff</a:t>
            </a:r>
          </a:p>
        </p:txBody>
      </p:sp>
      <p:sp>
        <p:nvSpPr>
          <p:cNvPr id="6" name="TextBox 5">
            <a:extLst>
              <a:ext uri="{FF2B5EF4-FFF2-40B4-BE49-F238E27FC236}">
                <a16:creationId xmlns:a16="http://schemas.microsoft.com/office/drawing/2014/main" id="{C0E9D0B6-79B9-40E1-9C05-AC3BDFF4CD05}"/>
              </a:ext>
            </a:extLst>
          </p:cNvPr>
          <p:cNvSpPr txBox="1"/>
          <p:nvPr/>
        </p:nvSpPr>
        <p:spPr>
          <a:xfrm>
            <a:off x="990600" y="4124980"/>
            <a:ext cx="7620000" cy="523220"/>
          </a:xfrm>
          <a:prstGeom prst="rect">
            <a:avLst/>
          </a:prstGeom>
          <a:noFill/>
        </p:spPr>
        <p:txBody>
          <a:bodyPr wrap="square" rtlCol="0">
            <a:spAutoFit/>
          </a:bodyPr>
          <a:lstStyle/>
          <a:p>
            <a:r>
              <a:rPr lang="en-US" sz="2800" b="1" u="sng" dirty="0">
                <a:solidFill>
                  <a:srgbClr val="FFC000"/>
                </a:solidFill>
              </a:rPr>
              <a:t>Disadvantages of Better Communications</a:t>
            </a:r>
          </a:p>
        </p:txBody>
      </p:sp>
      <p:sp>
        <p:nvSpPr>
          <p:cNvPr id="7" name="TextBox 6">
            <a:extLst>
              <a:ext uri="{FF2B5EF4-FFF2-40B4-BE49-F238E27FC236}">
                <a16:creationId xmlns:a16="http://schemas.microsoft.com/office/drawing/2014/main" id="{E53EBCEF-DB5D-496C-A0DF-950848701699}"/>
              </a:ext>
            </a:extLst>
          </p:cNvPr>
          <p:cNvSpPr txBox="1"/>
          <p:nvPr/>
        </p:nvSpPr>
        <p:spPr>
          <a:xfrm>
            <a:off x="1143000" y="4648200"/>
            <a:ext cx="86106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C000"/>
                </a:solidFill>
              </a:rPr>
              <a:t>Upfront costs with developing website and systems to respond</a:t>
            </a:r>
          </a:p>
          <a:p>
            <a:pPr marL="285750" indent="-285750">
              <a:buFont typeface="Arial" panose="020B0604020202020204" pitchFamily="34" charset="0"/>
              <a:buChar char="•"/>
            </a:pPr>
            <a:r>
              <a:rPr lang="en-US" sz="2000" dirty="0">
                <a:solidFill>
                  <a:srgbClr val="FFC000"/>
                </a:solidFill>
              </a:rPr>
              <a:t>Increased staff load when implemented (but should lessen over time)</a:t>
            </a:r>
          </a:p>
          <a:p>
            <a:pPr marL="285750" indent="-285750">
              <a:buFont typeface="Arial" panose="020B0604020202020204" pitchFamily="34" charset="0"/>
              <a:buChar char="•"/>
            </a:pPr>
            <a:r>
              <a:rPr lang="en-US" sz="2000" dirty="0">
                <a:solidFill>
                  <a:srgbClr val="FFC000"/>
                </a:solidFill>
              </a:rPr>
              <a:t>May mean less money held in suspense</a:t>
            </a:r>
          </a:p>
        </p:txBody>
      </p:sp>
    </p:spTree>
    <p:extLst>
      <p:ext uri="{BB962C8B-B14F-4D97-AF65-F5344CB8AC3E}">
        <p14:creationId xmlns:p14="http://schemas.microsoft.com/office/powerpoint/2010/main" val="42172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E536-0DAE-43E3-B27E-31311FBA9088}"/>
              </a:ext>
            </a:extLst>
          </p:cNvPr>
          <p:cNvSpPr>
            <a:spLocks noGrp="1"/>
          </p:cNvSpPr>
          <p:nvPr>
            <p:ph type="title"/>
          </p:nvPr>
        </p:nvSpPr>
        <p:spPr>
          <a:xfrm>
            <a:off x="646111" y="452719"/>
            <a:ext cx="9404723" cy="766482"/>
          </a:xfrm>
        </p:spPr>
        <p:txBody>
          <a:bodyPr/>
          <a:lstStyle/>
          <a:p>
            <a:r>
              <a:rPr lang="en-US" sz="3200" b="1" dirty="0">
                <a:solidFill>
                  <a:srgbClr val="FFC000"/>
                </a:solidFill>
              </a:rPr>
              <a:t>No. 1 - Operators Who Cannot Be Contacted</a:t>
            </a:r>
          </a:p>
        </p:txBody>
      </p:sp>
      <p:sp>
        <p:nvSpPr>
          <p:cNvPr id="3" name="Content Placeholder 2">
            <a:extLst>
              <a:ext uri="{FF2B5EF4-FFF2-40B4-BE49-F238E27FC236}">
                <a16:creationId xmlns:a16="http://schemas.microsoft.com/office/drawing/2014/main" id="{98A4ADBC-7661-4C3E-B2AD-1C2A6A3774B1}"/>
              </a:ext>
            </a:extLst>
          </p:cNvPr>
          <p:cNvSpPr>
            <a:spLocks noGrp="1"/>
          </p:cNvSpPr>
          <p:nvPr>
            <p:ph idx="1"/>
          </p:nvPr>
        </p:nvSpPr>
        <p:spPr>
          <a:xfrm>
            <a:off x="1103312" y="1295400"/>
            <a:ext cx="8946541" cy="4953000"/>
          </a:xfrm>
        </p:spPr>
        <p:txBody>
          <a:bodyPr>
            <a:normAutofit fontScale="92500"/>
          </a:bodyPr>
          <a:lstStyle/>
          <a:p>
            <a:pPr>
              <a:buClrTx/>
              <a:buSzPct val="95000"/>
              <a:buFont typeface="Arial" panose="020B0604020202020204" pitchFamily="34" charset="0"/>
              <a:buChar char="•"/>
            </a:pPr>
            <a:r>
              <a:rPr lang="en-US" sz="2200" dirty="0">
                <a:solidFill>
                  <a:srgbClr val="FFC000"/>
                </a:solidFill>
              </a:rPr>
              <a:t>Put your Owner Relations phone number and email address on run checks</a:t>
            </a:r>
          </a:p>
          <a:p>
            <a:pPr>
              <a:buClrTx/>
              <a:buSzPct val="95000"/>
              <a:buFont typeface="Arial" panose="020B0604020202020204" pitchFamily="34" charset="0"/>
              <a:buChar char="•"/>
            </a:pPr>
            <a:r>
              <a:rPr lang="en-US" sz="2200" dirty="0">
                <a:solidFill>
                  <a:srgbClr val="FFC000"/>
                </a:solidFill>
              </a:rPr>
              <a:t>Have a website and make sure it has an Owner Relations page and tab</a:t>
            </a:r>
          </a:p>
          <a:p>
            <a:pPr>
              <a:buClrTx/>
              <a:buSzPct val="95000"/>
              <a:buFont typeface="Arial" panose="020B0604020202020204" pitchFamily="34" charset="0"/>
              <a:buChar char="•"/>
            </a:pPr>
            <a:r>
              <a:rPr lang="en-US" sz="2200" dirty="0">
                <a:solidFill>
                  <a:srgbClr val="FFC000"/>
                </a:solidFill>
              </a:rPr>
              <a:t>Have a telephone number (but urge owners that email is preferred in the message)</a:t>
            </a:r>
          </a:p>
          <a:p>
            <a:pPr>
              <a:buClrTx/>
              <a:buSzPct val="95000"/>
              <a:buFont typeface="Arial" panose="020B0604020202020204" pitchFamily="34" charset="0"/>
              <a:buChar char="•"/>
            </a:pPr>
            <a:r>
              <a:rPr lang="en-US" sz="2200" dirty="0">
                <a:solidFill>
                  <a:srgbClr val="FFC000"/>
                </a:solidFill>
              </a:rPr>
              <a:t>Ask callers to leave an email address in addition to phone number</a:t>
            </a:r>
          </a:p>
          <a:p>
            <a:pPr>
              <a:buClrTx/>
              <a:buSzPct val="95000"/>
              <a:buFont typeface="Arial" panose="020B0604020202020204" pitchFamily="34" charset="0"/>
              <a:buChar char="•"/>
            </a:pPr>
            <a:r>
              <a:rPr lang="en-US" sz="2200" dirty="0">
                <a:solidFill>
                  <a:srgbClr val="FFC000"/>
                </a:solidFill>
              </a:rPr>
              <a:t>Return calls</a:t>
            </a:r>
          </a:p>
          <a:p>
            <a:pPr>
              <a:buClrTx/>
              <a:buSzPct val="95000"/>
              <a:buFont typeface="Arial" panose="020B0604020202020204" pitchFamily="34" charset="0"/>
              <a:buChar char="•"/>
            </a:pPr>
            <a:r>
              <a:rPr lang="en-US" sz="2200" dirty="0">
                <a:solidFill>
                  <a:srgbClr val="FFC000"/>
                </a:solidFill>
              </a:rPr>
              <a:t>Respond to emails promptly (this shows owners they can get information if they use email)</a:t>
            </a:r>
          </a:p>
          <a:p>
            <a:pPr>
              <a:buClrTx/>
              <a:buSzPct val="95000"/>
              <a:buFont typeface="Arial" panose="020B0604020202020204" pitchFamily="34" charset="0"/>
              <a:buChar char="•"/>
            </a:pPr>
            <a:r>
              <a:rPr lang="en-US" sz="2200" dirty="0">
                <a:solidFill>
                  <a:srgbClr val="FFC000"/>
                </a:solidFill>
              </a:rPr>
              <a:t>Set up auto-response on new emails (“Thank you for contacting us…”)</a:t>
            </a:r>
          </a:p>
          <a:p>
            <a:pPr>
              <a:buClrTx/>
              <a:buSzPct val="95000"/>
              <a:buFont typeface="Arial" panose="020B0604020202020204" pitchFamily="34" charset="0"/>
              <a:buChar char="•"/>
            </a:pPr>
            <a:r>
              <a:rPr lang="en-US" sz="2200" dirty="0">
                <a:solidFill>
                  <a:srgbClr val="FFC000"/>
                </a:solidFill>
              </a:rPr>
              <a:t>Sign for certified mail and respond to letters</a:t>
            </a:r>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p:txBody>
      </p:sp>
    </p:spTree>
    <p:extLst>
      <p:ext uri="{BB962C8B-B14F-4D97-AF65-F5344CB8AC3E}">
        <p14:creationId xmlns:p14="http://schemas.microsoft.com/office/powerpoint/2010/main" val="15498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5A8F-3914-48CD-B636-87211AA2AE9C}"/>
              </a:ext>
            </a:extLst>
          </p:cNvPr>
          <p:cNvSpPr>
            <a:spLocks noGrp="1"/>
          </p:cNvSpPr>
          <p:nvPr>
            <p:ph type="title"/>
          </p:nvPr>
        </p:nvSpPr>
        <p:spPr>
          <a:xfrm>
            <a:off x="646111" y="452718"/>
            <a:ext cx="9404723" cy="1299882"/>
          </a:xfrm>
        </p:spPr>
        <p:txBody>
          <a:bodyPr/>
          <a:lstStyle/>
          <a:p>
            <a:r>
              <a:rPr lang="en-US" sz="3200" b="1" dirty="0">
                <a:solidFill>
                  <a:srgbClr val="FFC000"/>
                </a:solidFill>
              </a:rPr>
              <a:t>No. 2 - Let Owners Know When They Are Put In Suspense And Why</a:t>
            </a:r>
          </a:p>
        </p:txBody>
      </p:sp>
      <p:sp>
        <p:nvSpPr>
          <p:cNvPr id="3" name="Content Placeholder 2">
            <a:extLst>
              <a:ext uri="{FF2B5EF4-FFF2-40B4-BE49-F238E27FC236}">
                <a16:creationId xmlns:a16="http://schemas.microsoft.com/office/drawing/2014/main" id="{4E43C1C1-44CB-442A-859D-EF1226AF2829}"/>
              </a:ext>
            </a:extLst>
          </p:cNvPr>
          <p:cNvSpPr>
            <a:spLocks noGrp="1"/>
          </p:cNvSpPr>
          <p:nvPr>
            <p:ph idx="1"/>
          </p:nvPr>
        </p:nvSpPr>
        <p:spPr>
          <a:xfrm>
            <a:off x="1103312" y="1853248"/>
            <a:ext cx="8946541" cy="4395151"/>
          </a:xfrm>
        </p:spPr>
        <p:txBody>
          <a:bodyPr>
            <a:normAutofit/>
          </a:bodyPr>
          <a:lstStyle/>
          <a:p>
            <a:pPr>
              <a:buClrTx/>
              <a:buSzPct val="95000"/>
              <a:buFont typeface="Arial" panose="020B0604020202020204" pitchFamily="34" charset="0"/>
              <a:buChar char="•"/>
            </a:pPr>
            <a:r>
              <a:rPr lang="en-US" sz="2400" dirty="0">
                <a:solidFill>
                  <a:srgbClr val="FFC000"/>
                </a:solidFill>
              </a:rPr>
              <a:t>Nothing raises owner suspicions more</a:t>
            </a:r>
          </a:p>
          <a:p>
            <a:pPr>
              <a:buClrTx/>
              <a:buSzPct val="95000"/>
              <a:buFont typeface="Arial" panose="020B0604020202020204" pitchFamily="34" charset="0"/>
              <a:buChar char="•"/>
            </a:pPr>
            <a:r>
              <a:rPr lang="en-US" sz="2400" dirty="0">
                <a:solidFill>
                  <a:srgbClr val="FFC000"/>
                </a:solidFill>
              </a:rPr>
              <a:t>Do at least one follow-up – unreturned division orders</a:t>
            </a:r>
          </a:p>
          <a:p>
            <a:pPr>
              <a:buClrTx/>
              <a:buSzPct val="95000"/>
              <a:buFont typeface="Arial" panose="020B0604020202020204" pitchFamily="34" charset="0"/>
              <a:buChar char="•"/>
            </a:pPr>
            <a:r>
              <a:rPr lang="en-US" sz="2400" dirty="0">
                <a:solidFill>
                  <a:srgbClr val="FFC000"/>
                </a:solidFill>
              </a:rPr>
              <a:t>Reduces chance you will be included in title dispute lawsuits</a:t>
            </a:r>
          </a:p>
          <a:p>
            <a:pPr>
              <a:buClrTx/>
              <a:buSzPct val="95000"/>
              <a:buFont typeface="Arial" panose="020B0604020202020204" pitchFamily="34" charset="0"/>
              <a:buChar char="•"/>
            </a:pPr>
            <a:r>
              <a:rPr lang="en-US" sz="2400" dirty="0">
                <a:solidFill>
                  <a:srgbClr val="FFC000"/>
                </a:solidFill>
              </a:rPr>
              <a:t>Owners with multiple wells may not realize payments have stopped</a:t>
            </a:r>
          </a:p>
          <a:p>
            <a:pPr>
              <a:buClrTx/>
              <a:buSzPct val="95000"/>
              <a:buFont typeface="Arial" panose="020B0604020202020204" pitchFamily="34" charset="0"/>
              <a:buChar char="•"/>
            </a:pPr>
            <a:r>
              <a:rPr lang="en-US" sz="2400" dirty="0">
                <a:solidFill>
                  <a:srgbClr val="FFC000"/>
                </a:solidFill>
              </a:rPr>
              <a:t>Run suspense reports regularly</a:t>
            </a:r>
          </a:p>
        </p:txBody>
      </p:sp>
    </p:spTree>
    <p:extLst>
      <p:ext uri="{BB962C8B-B14F-4D97-AF65-F5344CB8AC3E}">
        <p14:creationId xmlns:p14="http://schemas.microsoft.com/office/powerpoint/2010/main" val="2566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53D0-6A8A-41FA-B872-B89E7DB51CAD}"/>
              </a:ext>
            </a:extLst>
          </p:cNvPr>
          <p:cNvSpPr>
            <a:spLocks noGrp="1"/>
          </p:cNvSpPr>
          <p:nvPr>
            <p:ph type="title"/>
          </p:nvPr>
        </p:nvSpPr>
        <p:spPr>
          <a:xfrm>
            <a:off x="646111" y="452718"/>
            <a:ext cx="9404723" cy="1071282"/>
          </a:xfrm>
        </p:spPr>
        <p:txBody>
          <a:bodyPr/>
          <a:lstStyle/>
          <a:p>
            <a:r>
              <a:rPr lang="en-US" sz="3200" b="1" dirty="0">
                <a:solidFill>
                  <a:srgbClr val="FFC000"/>
                </a:solidFill>
              </a:rPr>
              <a:t>No. 3 - Provide Allocation Well Formulas (Without being asked)</a:t>
            </a:r>
          </a:p>
        </p:txBody>
      </p:sp>
      <p:sp>
        <p:nvSpPr>
          <p:cNvPr id="3" name="Content Placeholder 2">
            <a:extLst>
              <a:ext uri="{FF2B5EF4-FFF2-40B4-BE49-F238E27FC236}">
                <a16:creationId xmlns:a16="http://schemas.microsoft.com/office/drawing/2014/main" id="{D17AE777-1CC3-4868-8806-D6E0F380998D}"/>
              </a:ext>
            </a:extLst>
          </p:cNvPr>
          <p:cNvSpPr>
            <a:spLocks noGrp="1"/>
          </p:cNvSpPr>
          <p:nvPr>
            <p:ph idx="1"/>
          </p:nvPr>
        </p:nvSpPr>
        <p:spPr>
          <a:xfrm>
            <a:off x="1103312" y="1828800"/>
            <a:ext cx="8946541" cy="4419599"/>
          </a:xfrm>
        </p:spPr>
        <p:txBody>
          <a:bodyPr>
            <a:normAutofit/>
          </a:bodyPr>
          <a:lstStyle/>
          <a:p>
            <a:pPr>
              <a:buClrTx/>
              <a:buSzPct val="95000"/>
              <a:buFont typeface="Arial" panose="020B0604020202020204" pitchFamily="34" charset="0"/>
              <a:buChar char="•"/>
            </a:pPr>
            <a:r>
              <a:rPr lang="en-US" sz="2400" dirty="0">
                <a:solidFill>
                  <a:srgbClr val="FFC000"/>
                </a:solidFill>
              </a:rPr>
              <a:t>Greatly reduces requests for information if you provide with the division order</a:t>
            </a:r>
          </a:p>
          <a:p>
            <a:pPr lvl="1">
              <a:buClrTx/>
              <a:buSzPct val="95000"/>
              <a:buFont typeface="Wingdings" panose="05000000000000000000" pitchFamily="2" charset="2"/>
              <a:buChar char="§"/>
            </a:pPr>
            <a:r>
              <a:rPr lang="en-US" sz="2200" dirty="0">
                <a:solidFill>
                  <a:srgbClr val="FFC000"/>
                </a:solidFill>
              </a:rPr>
              <a:t>Include copy of an As-Drilled Plat</a:t>
            </a:r>
          </a:p>
          <a:p>
            <a:pPr lvl="1">
              <a:buClrTx/>
              <a:buSzPct val="95000"/>
              <a:buFont typeface="Wingdings" panose="05000000000000000000" pitchFamily="2" charset="2"/>
              <a:buChar char="§"/>
            </a:pPr>
            <a:r>
              <a:rPr lang="en-US" sz="2200" dirty="0">
                <a:solidFill>
                  <a:srgbClr val="FFC000"/>
                </a:solidFill>
              </a:rPr>
              <a:t>Include allocation formula used</a:t>
            </a:r>
          </a:p>
        </p:txBody>
      </p:sp>
    </p:spTree>
    <p:extLst>
      <p:ext uri="{BB962C8B-B14F-4D97-AF65-F5344CB8AC3E}">
        <p14:creationId xmlns:p14="http://schemas.microsoft.com/office/powerpoint/2010/main" val="26162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4 - Failing to Obtain Consents When Required</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Tx/>
              <a:buSzPct val="95000"/>
              <a:buFont typeface="Arial" panose="020B0604020202020204" pitchFamily="34" charset="0"/>
              <a:buChar char="•"/>
            </a:pPr>
            <a:r>
              <a:rPr lang="en-US" sz="2400" dirty="0">
                <a:solidFill>
                  <a:srgbClr val="FFC000"/>
                </a:solidFill>
              </a:rPr>
              <a:t>Pooling and allocation wells</a:t>
            </a:r>
          </a:p>
          <a:p>
            <a:pPr>
              <a:buClrTx/>
              <a:buSzPct val="95000"/>
              <a:buFont typeface="Arial" panose="020B0604020202020204" pitchFamily="34" charset="0"/>
              <a:buChar char="•"/>
            </a:pPr>
            <a:r>
              <a:rPr lang="en-US" sz="2400" dirty="0">
                <a:solidFill>
                  <a:srgbClr val="FFC000"/>
                </a:solidFill>
              </a:rPr>
              <a:t>Saves operator from potential disastrous results</a:t>
            </a:r>
          </a:p>
          <a:p>
            <a:pPr lvl="1">
              <a:buClrTx/>
              <a:buSzPct val="95000"/>
              <a:buFont typeface="Wingdings" panose="05000000000000000000" pitchFamily="2" charset="2"/>
              <a:buChar char="§"/>
            </a:pPr>
            <a:r>
              <a:rPr lang="en-US" sz="2200" dirty="0">
                <a:solidFill>
                  <a:srgbClr val="FFC000"/>
                </a:solidFill>
              </a:rPr>
              <a:t>Burden on operator to show production percentage when commingled</a:t>
            </a:r>
          </a:p>
        </p:txBody>
      </p:sp>
    </p:spTree>
    <p:extLst>
      <p:ext uri="{BB962C8B-B14F-4D97-AF65-F5344CB8AC3E}">
        <p14:creationId xmlns:p14="http://schemas.microsoft.com/office/powerpoint/2010/main" val="284519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5 - Provide Information on Post-Production Deductions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Tx/>
              <a:buSzPct val="95000"/>
              <a:buFont typeface="Arial" panose="020B0604020202020204" pitchFamily="34" charset="0"/>
              <a:buChar char="•"/>
            </a:pPr>
            <a:r>
              <a:rPr lang="en-US" sz="2400" dirty="0">
                <a:solidFill>
                  <a:srgbClr val="FFC000"/>
                </a:solidFill>
              </a:rPr>
              <a:t>Have safeguards to prevent no-deduction leases from being included</a:t>
            </a:r>
          </a:p>
          <a:p>
            <a:pPr>
              <a:buClrTx/>
              <a:buSzPct val="95000"/>
              <a:buFont typeface="Arial" panose="020B0604020202020204" pitchFamily="34" charset="0"/>
              <a:buChar char="•"/>
            </a:pPr>
            <a:r>
              <a:rPr lang="en-US" sz="2400" dirty="0">
                <a:solidFill>
                  <a:srgbClr val="FFC000"/>
                </a:solidFill>
              </a:rPr>
              <a:t>Send notice that lease has been “re-evaluated” if deductions are going to be started</a:t>
            </a:r>
          </a:p>
          <a:p>
            <a:pPr>
              <a:buClrTx/>
              <a:buSzPct val="95000"/>
              <a:buFont typeface="Arial" panose="020B0604020202020204" pitchFamily="34" charset="0"/>
              <a:buChar char="•"/>
            </a:pPr>
            <a:r>
              <a:rPr lang="en-US" sz="2400" dirty="0">
                <a:solidFill>
                  <a:srgbClr val="FFC000"/>
                </a:solidFill>
              </a:rPr>
              <a:t>Reducing complaints starts with check stub transparency</a:t>
            </a:r>
          </a:p>
          <a:p>
            <a:pPr>
              <a:buClrTx/>
              <a:buSzPct val="95000"/>
              <a:buFont typeface="Arial" panose="020B0604020202020204" pitchFamily="34" charset="0"/>
              <a:buChar char="•"/>
            </a:pPr>
            <a:r>
              <a:rPr lang="en-US" sz="2400" dirty="0">
                <a:solidFill>
                  <a:srgbClr val="FFC000"/>
                </a:solidFill>
              </a:rPr>
              <a:t>Add explanations of deductions on Owner Relations page of website (gives you a chance to tell why needed)</a:t>
            </a:r>
          </a:p>
        </p:txBody>
      </p:sp>
    </p:spTree>
    <p:extLst>
      <p:ext uri="{BB962C8B-B14F-4D97-AF65-F5344CB8AC3E}">
        <p14:creationId xmlns:p14="http://schemas.microsoft.com/office/powerpoint/2010/main" val="15859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6 - Provide Copies of Agreements You Are Asking The Owner To Ratify (Without Being Asked)</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2209800"/>
            <a:ext cx="8946541" cy="4038599"/>
          </a:xfrm>
        </p:spPr>
        <p:txBody>
          <a:bodyPr>
            <a:normAutofit/>
          </a:bodyPr>
          <a:lstStyle/>
          <a:p>
            <a:pPr>
              <a:buClrTx/>
              <a:buSzPct val="95000"/>
              <a:buFont typeface="Arial" panose="020B0604020202020204" pitchFamily="34" charset="0"/>
              <a:buChar char="•"/>
            </a:pPr>
            <a:r>
              <a:rPr lang="en-US" sz="2400" dirty="0">
                <a:solidFill>
                  <a:srgbClr val="FFC000"/>
                </a:solidFill>
              </a:rPr>
              <a:t>Mostly NPRI owners</a:t>
            </a:r>
          </a:p>
          <a:p>
            <a:pPr>
              <a:buClrTx/>
              <a:buSzPct val="95000"/>
              <a:buFont typeface="Arial" panose="020B0604020202020204" pitchFamily="34" charset="0"/>
              <a:buChar char="•"/>
            </a:pPr>
            <a:r>
              <a:rPr lang="en-US" sz="2400" dirty="0">
                <a:solidFill>
                  <a:srgbClr val="FFC000"/>
                </a:solidFill>
              </a:rPr>
              <a:t>Leases, Units, etc.</a:t>
            </a:r>
          </a:p>
          <a:p>
            <a:pPr>
              <a:buClrTx/>
              <a:buSzPct val="95000"/>
              <a:buFont typeface="Arial" panose="020B0604020202020204" pitchFamily="34" charset="0"/>
              <a:buChar char="•"/>
            </a:pPr>
            <a:r>
              <a:rPr lang="en-US" sz="2400" dirty="0">
                <a:solidFill>
                  <a:srgbClr val="FFC000"/>
                </a:solidFill>
              </a:rPr>
              <a:t>Provide GLO Units to reduce complaints</a:t>
            </a:r>
          </a:p>
          <a:p>
            <a:pPr lvl="1">
              <a:buClrTx/>
              <a:buSzPct val="95000"/>
              <a:buFont typeface="Wingdings" panose="05000000000000000000" pitchFamily="2" charset="2"/>
              <a:buChar char="§"/>
            </a:pPr>
            <a:r>
              <a:rPr lang="en-US" sz="2400" dirty="0">
                <a:solidFill>
                  <a:srgbClr val="FFC000"/>
                </a:solidFill>
              </a:rPr>
              <a:t>Usually contain favorable (to owner) drilling commitments anyway</a:t>
            </a:r>
          </a:p>
          <a:p>
            <a:pPr lvl="1">
              <a:buClrTx/>
              <a:buSzPct val="95000"/>
              <a:buFont typeface="Wingdings" panose="05000000000000000000" pitchFamily="2" charset="2"/>
              <a:buChar char="§"/>
            </a:pPr>
            <a:r>
              <a:rPr lang="en-US" sz="2400" dirty="0">
                <a:solidFill>
                  <a:srgbClr val="FFC000"/>
                </a:solidFill>
              </a:rPr>
              <a:t>Lessens owner hostility if they know GLO has approved</a:t>
            </a:r>
          </a:p>
        </p:txBody>
      </p:sp>
    </p:spTree>
    <p:extLst>
      <p:ext uri="{BB962C8B-B14F-4D97-AF65-F5344CB8AC3E}">
        <p14:creationId xmlns:p14="http://schemas.microsoft.com/office/powerpoint/2010/main" val="196837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1464</TotalTime>
  <Words>1025</Words>
  <Application>Microsoft Office PowerPoint</Application>
  <PresentationFormat>Widescreen</PresentationFormat>
  <Paragraphs>116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Wingdings</vt:lpstr>
      <vt:lpstr>Wingdings 3</vt:lpstr>
      <vt:lpstr>Ion</vt:lpstr>
      <vt:lpstr>   THE TEN BIGGEST ROYALTY OWNER COMPLAINTS ABOUT COMMUNICATING WITH OPERATORS  - A MODEST PROPOSAL </vt:lpstr>
      <vt:lpstr>Who is NARO?</vt:lpstr>
      <vt:lpstr>PowerPoint Presentation</vt:lpstr>
      <vt:lpstr>No. 1 - Operators Who Cannot Be Contacted</vt:lpstr>
      <vt:lpstr>No. 2 - Let Owners Know When They Are Put In Suspense And Why</vt:lpstr>
      <vt:lpstr>No. 3 - Provide Allocation Well Formulas (Without being asked)</vt:lpstr>
      <vt:lpstr>No. 4 - Failing to Obtain Consents When Required</vt:lpstr>
      <vt:lpstr>No. 5 - Provide Information on Post-Production Deductions</vt:lpstr>
      <vt:lpstr>No. 6 - Provide Copies of Agreements You Are Asking The Owner To Ratify (Without Being Asked)</vt:lpstr>
      <vt:lpstr>No. 7 - Recommend Ways Owners Can Educate Themselves</vt:lpstr>
      <vt:lpstr>No. 8 - Provide Lost Agreements Upon Request</vt:lpstr>
      <vt:lpstr>No. 9 - Do Not Try To Amend Leases Through Division Orders</vt:lpstr>
      <vt:lpstr>No. 10 - A Modest Proposal – Owner “Portals”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Tavera</dc:creator>
  <cp:lastModifiedBy>ROBERT CASTILLO</cp:lastModifiedBy>
  <cp:revision>173</cp:revision>
  <cp:lastPrinted>2021-05-03T19:08:59Z</cp:lastPrinted>
  <dcterms:created xsi:type="dcterms:W3CDTF">2018-05-23T21:31:43Z</dcterms:created>
  <dcterms:modified xsi:type="dcterms:W3CDTF">2021-05-17T16:29:21Z</dcterms:modified>
</cp:coreProperties>
</file>